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302" r:id="rId3"/>
    <p:sldId id="258" r:id="rId4"/>
    <p:sldId id="303" r:id="rId5"/>
    <p:sldId id="313" r:id="rId6"/>
    <p:sldId id="315" r:id="rId7"/>
    <p:sldId id="316" r:id="rId8"/>
    <p:sldId id="318" r:id="rId9"/>
    <p:sldId id="317" r:id="rId10"/>
    <p:sldId id="319" r:id="rId11"/>
    <p:sldId id="324" r:id="rId12"/>
    <p:sldId id="320" r:id="rId13"/>
    <p:sldId id="326" r:id="rId14"/>
    <p:sldId id="322" r:id="rId15"/>
    <p:sldId id="327" r:id="rId16"/>
    <p:sldId id="329" r:id="rId17"/>
    <p:sldId id="333" r:id="rId18"/>
    <p:sldId id="334" r:id="rId19"/>
    <p:sldId id="331" r:id="rId20"/>
    <p:sldId id="312" r:id="rId21"/>
    <p:sldId id="301" r:id="rId22"/>
  </p:sldIdLst>
  <p:sldSz cx="9144000" cy="5143500" type="screen16x9"/>
  <p:notesSz cx="6858000" cy="9144000"/>
  <p:embeddedFontLst>
    <p:embeddedFont>
      <p:font typeface="Fira Sans Condensed" panose="020B0503050000020004" pitchFamily="34" charset="0"/>
      <p:regular r:id="rId24"/>
      <p:bold r:id="rId25"/>
      <p:italic r:id="rId26"/>
      <p:boldItalic r:id="rId27"/>
    </p:embeddedFont>
    <p:embeddedFont>
      <p:font typeface="Fira Sans Condensed Light" panose="020B0403050000020004" pitchFamily="34" charset="0"/>
      <p:regular r:id="rId28"/>
      <p:bold r:id="rId29"/>
      <p:italic r:id="rId30"/>
      <p:boldItalic r:id="rId31"/>
    </p:embeddedFont>
    <p:embeddedFont>
      <p:font typeface="Rajdhani"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B54"/>
    <a:srgbClr val="C43E1C"/>
    <a:srgbClr val="091B27"/>
    <a:srgbClr val="0A1821"/>
    <a:srgbClr val="0A1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65F9A-B8D9-4407-A71D-73468D169408}">
  <a:tblStyle styleId="{21265F9A-B8D9-4407-A71D-73468D1694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126" autoAdjust="0"/>
  </p:normalViewPr>
  <p:slideViewPr>
    <p:cSldViewPr snapToGrid="0">
      <p:cViewPr varScale="1">
        <p:scale>
          <a:sx n="85" d="100"/>
          <a:sy n="85" d="100"/>
        </p:scale>
        <p:origin x="1378" y="58"/>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as a member of The Fine Tuners I will present Data Understanding and Data Preparation of Tweet2GPT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sz="1100" dirty="0">
                <a:solidFill>
                  <a:schemeClr val="tx2"/>
                </a:solidFill>
                <a:latin typeface="Fira Sans Condensed" panose="020B0503050000020004" pitchFamily="34" charset="0"/>
              </a:rPr>
              <a:t>When we said Delay, our analysis also includes </a:t>
            </a:r>
            <a:r>
              <a:rPr lang="en-US" sz="1100" dirty="0" err="1">
                <a:solidFill>
                  <a:schemeClr val="tx2"/>
                </a:solidFill>
                <a:latin typeface="Fira Sans Condensed" panose="020B0503050000020004" pitchFamily="34" charset="0"/>
              </a:rPr>
              <a:t>visualisation</a:t>
            </a:r>
            <a:r>
              <a:rPr lang="en-US" sz="1100" dirty="0">
                <a:solidFill>
                  <a:schemeClr val="tx2"/>
                </a:solidFill>
                <a:latin typeface="Fira Sans Condensed" panose="020B0503050000020004" pitchFamily="34" charset="0"/>
              </a:rPr>
              <a:t> of the most frequently used words in the dataset. This chart provides information about the main topics included in social media tweets.</a:t>
            </a:r>
          </a:p>
          <a:p>
            <a:pPr marL="158750" indent="0" algn="just">
              <a:buNone/>
            </a:pPr>
            <a:r>
              <a:rPr lang="en-US" sz="1100" dirty="0">
                <a:solidFill>
                  <a:schemeClr val="tx2"/>
                </a:solidFill>
                <a:latin typeface="Fira Sans Condensed" panose="020B0503050000020004" pitchFamily="34" charset="0"/>
              </a:rPr>
              <a:t>Most common topic which is 'delay’, appears on this graph in three different ways as 'delay’, 'delays’ and 'delayed’.</a:t>
            </a:r>
          </a:p>
          <a:p>
            <a:pPr marL="158750" indent="0" algn="just">
              <a:buNone/>
            </a:pPr>
            <a:r>
              <a:rPr lang="en-US" sz="1100" dirty="0">
                <a:solidFill>
                  <a:schemeClr val="tx2"/>
                </a:solidFill>
                <a:latin typeface="Fira Sans Condensed" panose="020B0503050000020004" pitchFamily="34" charset="0"/>
              </a:rPr>
              <a:t>We will address this issue during the data preparation process to provide an accurate analysis.</a:t>
            </a:r>
            <a:endParaRPr lang="en-US" sz="12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93539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2"/>
                </a:solidFill>
                <a:latin typeface="Fira Sans Condensed" panose="020B0503050000020004" pitchFamily="34" charset="0"/>
              </a:rPr>
              <a:t>This graph shows top 20 active users.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2"/>
                </a:solidFill>
                <a:latin typeface="Fira Sans Condensed" panose="020B0503050000020004" pitchFamily="34" charset="0"/>
              </a:rPr>
              <a:t>Users marked with yellow stars use the hashtag #TLUpdates, while users marked with red stars frequently use the hashtag #ThameslinkUpdate.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2"/>
                </a:solidFill>
                <a:latin typeface="Fira Sans Condensed" panose="020B0503050000020004" pitchFamily="34" charset="0"/>
              </a:rPr>
              <a:t>These accounts share official updates from the company.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2"/>
                </a:solidFill>
                <a:latin typeface="Fira Sans Condensed" panose="020B0503050000020004" pitchFamily="34" charset="0"/>
              </a:rPr>
              <a:t>As first step of our Project Architecture, we separated the tweets with asking Does Thameslink Send These Tweets? And continued with tweets which gave No answer.</a:t>
            </a:r>
            <a:endParaRPr dirty="0"/>
          </a:p>
        </p:txBody>
      </p:sp>
    </p:spTree>
    <p:extLst>
      <p:ext uri="{BB962C8B-B14F-4D97-AF65-F5344CB8AC3E}">
        <p14:creationId xmlns:p14="http://schemas.microsoft.com/office/powerpoint/2010/main" val="184826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sz="1100" dirty="0">
                <a:solidFill>
                  <a:schemeClr val="tx2"/>
                </a:solidFill>
                <a:latin typeface="Fira Sans Condensed" panose="020B0503050000020004" pitchFamily="34" charset="0"/>
              </a:rPr>
              <a:t>Missing values were identified in three columns in the dataset. These are Longitude, Latitude and Source ID.</a:t>
            </a:r>
          </a:p>
          <a:p>
            <a:pPr marL="158750" indent="0" algn="just">
              <a:buNone/>
            </a:pPr>
            <a:r>
              <a:rPr lang="en-US" sz="1100" dirty="0">
                <a:solidFill>
                  <a:schemeClr val="tx2"/>
                </a:solidFill>
                <a:latin typeface="Fira Sans Condensed" panose="020B0503050000020004" pitchFamily="34" charset="0"/>
              </a:rPr>
              <a:t>These missing values are in a high ratio in the Longitude and Latitude columns.</a:t>
            </a:r>
          </a:p>
        </p:txBody>
      </p:sp>
    </p:spTree>
    <p:extLst>
      <p:ext uri="{BB962C8B-B14F-4D97-AF65-F5344CB8AC3E}">
        <p14:creationId xmlns:p14="http://schemas.microsoft.com/office/powerpoint/2010/main" val="404676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2,219 duplicate entries and 37 retweets are identified.</a:t>
            </a:r>
          </a:p>
          <a:p>
            <a:pPr marL="0" lvl="0" indent="0" algn="l" rtl="0">
              <a:spcBef>
                <a:spcPts val="0"/>
              </a:spcBef>
              <a:spcAft>
                <a:spcPts val="0"/>
              </a:spcAft>
              <a:buNone/>
            </a:pPr>
            <a:r>
              <a:rPr lang="en-US" dirty="0"/>
              <a:t>Detecting these duplicates is essential to ensure the accuracy and reliability of the analysis.</a:t>
            </a:r>
          </a:p>
          <a:p>
            <a:pPr marL="0" lvl="0" indent="0" algn="l" rtl="0">
              <a:spcBef>
                <a:spcPts val="0"/>
              </a:spcBef>
              <a:spcAft>
                <a:spcPts val="0"/>
              </a:spcAft>
              <a:buNone/>
            </a:pPr>
            <a:r>
              <a:rPr lang="en-US" dirty="0"/>
              <a:t>Also, the box plot highlights 11 outliers in text length, with a maximum value of over 800.</a:t>
            </a:r>
            <a:endParaRPr dirty="0"/>
          </a:p>
        </p:txBody>
      </p:sp>
    </p:spTree>
    <p:extLst>
      <p:ext uri="{BB962C8B-B14F-4D97-AF65-F5344CB8AC3E}">
        <p14:creationId xmlns:p14="http://schemas.microsoft.com/office/powerpoint/2010/main" val="269182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examine all data in detail, the whole dataset was used, without limiting the analysis to a specific time period, region, or subset.</a:t>
            </a:r>
          </a:p>
          <a:p>
            <a:pPr marL="0" lvl="0" indent="0" algn="l" rtl="0">
              <a:spcBef>
                <a:spcPts val="0"/>
              </a:spcBef>
              <a:spcAft>
                <a:spcPts val="0"/>
              </a:spcAft>
              <a:buNone/>
            </a:pPr>
            <a:r>
              <a:rPr lang="en-US" dirty="0"/>
              <a:t>Our team decided not to split the dataset and selected to use an already trained model for evaluation.</a:t>
            </a:r>
          </a:p>
          <a:p>
            <a:pPr marL="0" lvl="0" indent="0" algn="l" rtl="0">
              <a:spcBef>
                <a:spcPts val="0"/>
              </a:spcBef>
              <a:spcAft>
                <a:spcPts val="0"/>
              </a:spcAft>
              <a:buNone/>
            </a:pPr>
            <a:r>
              <a:rPr lang="en-US" dirty="0"/>
              <a:t>Also, our team is currently in the evaluation stage about the potential use of the Twitter API as an additional datasets.</a:t>
            </a:r>
            <a:endParaRPr dirty="0"/>
          </a:p>
        </p:txBody>
      </p:sp>
    </p:spTree>
    <p:extLst>
      <p:ext uri="{BB962C8B-B14F-4D97-AF65-F5344CB8AC3E}">
        <p14:creationId xmlns:p14="http://schemas.microsoft.com/office/powerpoint/2010/main" val="40505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table is giving a brief information about how the ETL Process is Enhanced.</a:t>
            </a:r>
          </a:p>
          <a:p>
            <a:pPr marL="228600" lvl="0" indent="-228600" algn="l" rtl="0">
              <a:spcBef>
                <a:spcPts val="0"/>
              </a:spcBef>
              <a:spcAft>
                <a:spcPts val="0"/>
              </a:spcAft>
              <a:buFont typeface="+mj-lt"/>
              <a:buAutoNum type="arabicPeriod"/>
            </a:pPr>
            <a:r>
              <a:rPr lang="en-US" dirty="0"/>
              <a:t>At first there were Unreadable Column Names. It is decided to Shorten and Standardize them to Improve the data clarity.</a:t>
            </a:r>
          </a:p>
          <a:p>
            <a:pPr marL="228600" lvl="0" indent="-228600" algn="l" rtl="0">
              <a:spcBef>
                <a:spcPts val="0"/>
              </a:spcBef>
              <a:spcAft>
                <a:spcPts val="0"/>
              </a:spcAft>
              <a:buFont typeface="+mj-lt"/>
              <a:buAutoNum type="arabicPeriod"/>
            </a:pPr>
            <a:r>
              <a:rPr lang="en-US" dirty="0"/>
              <a:t>Data Types were fixed for enhanced data consistency.</a:t>
            </a:r>
          </a:p>
          <a:p>
            <a:pPr marL="228600" lvl="0" indent="-228600" algn="l" rtl="0">
              <a:spcBef>
                <a:spcPts val="0"/>
              </a:spcBef>
              <a:spcAft>
                <a:spcPts val="0"/>
              </a:spcAft>
              <a:buFont typeface="+mj-lt"/>
              <a:buAutoNum type="arabicPeriod"/>
            </a:pPr>
            <a:r>
              <a:rPr lang="en-US" dirty="0"/>
              <a:t>At Time information, seconds and millisecond were removed to improve data quality.</a:t>
            </a:r>
          </a:p>
          <a:p>
            <a:pPr marL="228600" lvl="0" indent="-228600" algn="l" rtl="0">
              <a:spcBef>
                <a:spcPts val="0"/>
              </a:spcBef>
              <a:spcAft>
                <a:spcPts val="0"/>
              </a:spcAft>
              <a:buFont typeface="+mj-lt"/>
              <a:buAutoNum type="arabicPeriod"/>
            </a:pPr>
            <a:r>
              <a:rPr lang="en-US" dirty="0"/>
              <a:t>14 Singleton and Junk columns were removed to simplify data structure.</a:t>
            </a:r>
            <a:endParaRPr dirty="0"/>
          </a:p>
        </p:txBody>
      </p:sp>
    </p:spTree>
    <p:extLst>
      <p:ext uri="{BB962C8B-B14F-4D97-AF65-F5344CB8AC3E}">
        <p14:creationId xmlns:p14="http://schemas.microsoft.com/office/powerpoint/2010/main" val="529764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t>2219 duplicated rows were removed to enhance data relevance.</a:t>
            </a:r>
          </a:p>
          <a:p>
            <a:pPr marL="228600" lvl="0" indent="-228600" algn="l" rtl="0">
              <a:spcBef>
                <a:spcPts val="0"/>
              </a:spcBef>
              <a:spcAft>
                <a:spcPts val="0"/>
              </a:spcAft>
              <a:buFont typeface="+mj-lt"/>
              <a:buAutoNum type="arabicPeriod"/>
            </a:pPr>
            <a:r>
              <a:rPr lang="en-US" dirty="0"/>
              <a:t>Tweets from Thameslink accounts are removed as our first step of Project Architecture.</a:t>
            </a:r>
          </a:p>
          <a:p>
            <a:pPr marL="228600" lvl="0" indent="-228600" algn="l" rtl="0">
              <a:spcBef>
                <a:spcPts val="0"/>
              </a:spcBef>
              <a:spcAft>
                <a:spcPts val="0"/>
              </a:spcAft>
              <a:buFont typeface="+mj-lt"/>
              <a:buAutoNum type="arabicPeriod"/>
            </a:pPr>
            <a:r>
              <a:rPr lang="en-US" dirty="0"/>
              <a:t>7645 Delay and None topics are removed for enhanced data relevance.</a:t>
            </a:r>
            <a:endParaRPr dirty="0"/>
          </a:p>
        </p:txBody>
      </p:sp>
    </p:spTree>
    <p:extLst>
      <p:ext uri="{BB962C8B-B14F-4D97-AF65-F5344CB8AC3E}">
        <p14:creationId xmlns:p14="http://schemas.microsoft.com/office/powerpoint/2010/main" val="3437001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came to Before and After ETL process.</a:t>
            </a:r>
          </a:p>
          <a:p>
            <a:pPr marL="0" lvl="0" indent="0" algn="l" rtl="0">
              <a:spcBef>
                <a:spcPts val="0"/>
              </a:spcBef>
              <a:spcAft>
                <a:spcPts val="0"/>
              </a:spcAft>
              <a:buNone/>
            </a:pPr>
            <a:r>
              <a:rPr lang="en-US" dirty="0"/>
              <a:t>It is said that there were Thameslink related accounts.</a:t>
            </a:r>
          </a:p>
          <a:p>
            <a:pPr marL="0" lvl="0" indent="0" algn="l" rtl="0">
              <a:spcBef>
                <a:spcPts val="0"/>
              </a:spcBef>
              <a:spcAft>
                <a:spcPts val="0"/>
              </a:spcAft>
              <a:buNone/>
            </a:pPr>
            <a:r>
              <a:rPr lang="en-US" dirty="0"/>
              <a:t>The first graph is sharing the distribution before the ETL process, including all accounts, while the second graph is showing the cleaned distribution after removing the 9 Thameslink-related accounts.</a:t>
            </a:r>
            <a:endParaRPr dirty="0"/>
          </a:p>
        </p:txBody>
      </p:sp>
    </p:spTree>
    <p:extLst>
      <p:ext uri="{BB962C8B-B14F-4D97-AF65-F5344CB8AC3E}">
        <p14:creationId xmlns:p14="http://schemas.microsoft.com/office/powerpoint/2010/main" val="15320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data preparation part, delay related topic is removed because the tweets on delay topics is not offering useful feedback for the maintenance team. It is clear that delays are not welcomed by passengers, but it does not give us the kind of information that could help improve maintenance work. </a:t>
            </a:r>
          </a:p>
          <a:p>
            <a:pPr marL="0" lvl="0" indent="0" algn="l" rtl="0">
              <a:spcBef>
                <a:spcPts val="0"/>
              </a:spcBef>
              <a:spcAft>
                <a:spcPts val="0"/>
              </a:spcAft>
              <a:buNone/>
            </a:pPr>
            <a:r>
              <a:rPr lang="en-US" dirty="0"/>
              <a:t>Therefore, second graph is created to share how topics are changing when delay column is removed from the graph.</a:t>
            </a:r>
            <a:endParaRPr dirty="0"/>
          </a:p>
        </p:txBody>
      </p:sp>
    </p:spTree>
    <p:extLst>
      <p:ext uri="{BB962C8B-B14F-4D97-AF65-F5344CB8AC3E}">
        <p14:creationId xmlns:p14="http://schemas.microsoft.com/office/powerpoint/2010/main" val="5635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a:t>
            </a:r>
          </a:p>
          <a:p>
            <a:pPr marL="228600" lvl="0" indent="-228600" algn="l" rtl="0">
              <a:spcBef>
                <a:spcPts val="0"/>
              </a:spcBef>
              <a:spcAft>
                <a:spcPts val="0"/>
              </a:spcAft>
              <a:buFont typeface="+mj-lt"/>
              <a:buAutoNum type="arabicPeriod"/>
            </a:pPr>
            <a:r>
              <a:rPr lang="en-US" dirty="0"/>
              <a:t>We described the data structure and checked for annotations.</a:t>
            </a:r>
          </a:p>
          <a:p>
            <a:pPr marL="228600" lvl="0" indent="-228600" algn="l" rtl="0">
              <a:spcBef>
                <a:spcPts val="0"/>
              </a:spcBef>
              <a:spcAft>
                <a:spcPts val="0"/>
              </a:spcAft>
              <a:buFont typeface="+mj-lt"/>
              <a:buAutoNum type="arabicPeriod"/>
            </a:pPr>
            <a:r>
              <a:rPr lang="en-US" dirty="0"/>
              <a:t>We evaluated data quantity, distributions, representation, and addressed any gaps.</a:t>
            </a:r>
          </a:p>
          <a:p>
            <a:pPr marL="228600" lvl="0" indent="-228600" algn="l" rtl="0">
              <a:spcBef>
                <a:spcPts val="0"/>
              </a:spcBef>
              <a:spcAft>
                <a:spcPts val="0"/>
              </a:spcAft>
              <a:buFont typeface="+mj-lt"/>
              <a:buAutoNum type="arabicPeriod"/>
            </a:pPr>
            <a:r>
              <a:rPr lang="en-US" dirty="0"/>
              <a:t>We chose to use the whole dataset for analysis and searched the availability of additional data to improve the analysis.</a:t>
            </a:r>
          </a:p>
          <a:p>
            <a:pPr marL="228600" lvl="0" indent="-228600" algn="l" rtl="0">
              <a:spcBef>
                <a:spcPts val="0"/>
              </a:spcBef>
              <a:spcAft>
                <a:spcPts val="0"/>
              </a:spcAft>
              <a:buFont typeface="+mj-lt"/>
              <a:buAutoNum type="arabicPeriod"/>
            </a:pPr>
            <a:r>
              <a:rPr lang="en-US" dirty="0"/>
              <a:t>We handled missing values in the dataset.</a:t>
            </a:r>
          </a:p>
          <a:p>
            <a:pPr marL="228600" lvl="0" indent="-228600" algn="l" rtl="0">
              <a:spcBef>
                <a:spcPts val="0"/>
              </a:spcBef>
              <a:spcAft>
                <a:spcPts val="0"/>
              </a:spcAft>
              <a:buFont typeface="+mj-lt"/>
              <a:buAutoNum type="arabicPeriod"/>
            </a:pPr>
            <a:r>
              <a:rPr lang="en-US" dirty="0"/>
              <a:t>Identified outliers from the data.</a:t>
            </a:r>
          </a:p>
          <a:p>
            <a:pPr marL="228600" lvl="0" indent="-228600" algn="l" rtl="0">
              <a:spcBef>
                <a:spcPts val="0"/>
              </a:spcBef>
              <a:spcAft>
                <a:spcPts val="0"/>
              </a:spcAft>
              <a:buFont typeface="+mj-lt"/>
              <a:buAutoNum type="arabicPeriod"/>
            </a:pPr>
            <a:r>
              <a:rPr lang="en-US" dirty="0"/>
              <a:t>We clarified the logic behind the decisions made in data preparation and analysis.</a:t>
            </a:r>
            <a:endParaRPr dirty="0"/>
          </a:p>
        </p:txBody>
      </p:sp>
    </p:spTree>
    <p:extLst>
      <p:ext uri="{BB962C8B-B14F-4D97-AF65-F5344CB8AC3E}">
        <p14:creationId xmlns:p14="http://schemas.microsoft.com/office/powerpoint/2010/main" val="198748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Table of Content is formed by 5 steps. Which are Introduction, Data Understanding, Data Preparation, Summary and Next Steps.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t>Tweets with positive sentiment will be removed.</a:t>
            </a:r>
          </a:p>
          <a:p>
            <a:pPr marL="228600" lvl="0" indent="-228600" algn="l" rtl="0">
              <a:spcBef>
                <a:spcPts val="0"/>
              </a:spcBef>
              <a:spcAft>
                <a:spcPts val="0"/>
              </a:spcAft>
              <a:buFont typeface="+mj-lt"/>
              <a:buAutoNum type="arabicPeriod"/>
            </a:pPr>
            <a:r>
              <a:rPr lang="en-US"/>
              <a:t>Data quality </a:t>
            </a:r>
            <a:r>
              <a:rPr lang="en-US" dirty="0"/>
              <a:t>is being checked by a survey which is controlling if tweet has a complaint and which type of complaint is it.</a:t>
            </a:r>
          </a:p>
          <a:p>
            <a:pPr marL="228600" lvl="0" indent="-228600" algn="l" rtl="0">
              <a:spcBef>
                <a:spcPts val="0"/>
              </a:spcBef>
              <a:spcAft>
                <a:spcPts val="0"/>
              </a:spcAft>
              <a:buFont typeface="+mj-lt"/>
              <a:buAutoNum type="arabicPeriod"/>
            </a:pPr>
            <a:r>
              <a:rPr lang="en-US" dirty="0"/>
              <a:t>A pretrained classification model will be taken and finetuned to get the complaints and non-complaints.</a:t>
            </a:r>
          </a:p>
          <a:p>
            <a:pPr marL="228600" lvl="0" indent="-228600" algn="l" rtl="0">
              <a:spcBef>
                <a:spcPts val="0"/>
              </a:spcBef>
              <a:spcAft>
                <a:spcPts val="0"/>
              </a:spcAft>
              <a:buFont typeface="+mj-lt"/>
              <a:buAutoNum type="arabicPeriod"/>
            </a:pPr>
            <a:r>
              <a:rPr lang="en-US" dirty="0" err="1"/>
              <a:t>ChatGPT</a:t>
            </a:r>
            <a:r>
              <a:rPr lang="en-US" dirty="0"/>
              <a:t> or any LLM model will be feed with tweets to get the actions to fix the issue.</a:t>
            </a:r>
          </a:p>
        </p:txBody>
      </p:sp>
    </p:spTree>
    <p:extLst>
      <p:ext uri="{BB962C8B-B14F-4D97-AF65-F5344CB8AC3E}">
        <p14:creationId xmlns:p14="http://schemas.microsoft.com/office/powerpoint/2010/main" val="1183815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t>As Introduction, this presentation's purpose is examining stages of Data Understanding and Data Preparation for the project, which is focusing on improving Train Maintenance by NLP Analysis of Social Media Tweets</a:t>
            </a:r>
          </a:p>
          <a:p>
            <a:pPr marL="228600" lvl="0" indent="-228600" algn="l" rtl="0">
              <a:spcBef>
                <a:spcPts val="0"/>
              </a:spcBef>
              <a:spcAft>
                <a:spcPts val="0"/>
              </a:spcAft>
              <a:buFont typeface="+mj-lt"/>
              <a:buAutoNum type="arabicPeriod"/>
            </a:pPr>
            <a:r>
              <a:rPr lang="en-US" dirty="0"/>
              <a:t>Data Understanding and Preparation helps us to ensure the quality and accuracy of data. This is important for making the right decisions and improving train maintenance.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t>This slide gives brief information about how is Data Structured.</a:t>
            </a:r>
          </a:p>
          <a:p>
            <a:pPr marL="228600" lvl="0" indent="-228600" algn="l" rtl="0">
              <a:spcBef>
                <a:spcPts val="0"/>
              </a:spcBef>
              <a:spcAft>
                <a:spcPts val="0"/>
              </a:spcAft>
              <a:buFont typeface="+mj-lt"/>
              <a:buAutoNum type="arabicPeriod"/>
            </a:pPr>
            <a:r>
              <a:rPr lang="en-US" dirty="0"/>
              <a:t>The Data is in JSON format and has 16.949 Rows and 20 Columns where it has 2219 duplicated rows and 3 columns with missing values.</a:t>
            </a:r>
            <a:endParaRPr dirty="0"/>
          </a:p>
        </p:txBody>
      </p:sp>
    </p:spTree>
    <p:extLst>
      <p:ext uri="{BB962C8B-B14F-4D97-AF65-F5344CB8AC3E}">
        <p14:creationId xmlns:p14="http://schemas.microsoft.com/office/powerpoint/2010/main" val="308570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Column Analysis comes.</a:t>
            </a:r>
          </a:p>
          <a:p>
            <a:pPr marL="0" lvl="0" indent="0" algn="l" rtl="0">
              <a:spcBef>
                <a:spcPts val="0"/>
              </a:spcBef>
              <a:spcAft>
                <a:spcPts val="0"/>
              </a:spcAft>
              <a:buNone/>
            </a:pPr>
            <a:r>
              <a:rPr lang="en-US" dirty="0"/>
              <a:t>There are around 17000 tweets in the text column of the dataset and they provide a significant volume for analysis.</a:t>
            </a:r>
          </a:p>
          <a:p>
            <a:pPr marL="0" lvl="0" indent="0" algn="l" rtl="0">
              <a:spcBef>
                <a:spcPts val="0"/>
              </a:spcBef>
              <a:spcAft>
                <a:spcPts val="0"/>
              </a:spcAft>
              <a:buNone/>
            </a:pPr>
            <a:r>
              <a:rPr lang="en-US" dirty="0"/>
              <a:t>The dataset includes 20 columns and various data types.</a:t>
            </a:r>
          </a:p>
          <a:p>
            <a:pPr marL="0" lvl="0" indent="0" algn="l" rtl="0">
              <a:spcBef>
                <a:spcPts val="0"/>
              </a:spcBef>
              <a:spcAft>
                <a:spcPts val="0"/>
              </a:spcAft>
              <a:buNone/>
            </a:pPr>
            <a:r>
              <a:rPr lang="en-US" dirty="0"/>
              <a:t>However, 6 of them are chosen with the aim of identifying the most relevant variables for our analysis and model.</a:t>
            </a:r>
          </a:p>
          <a:p>
            <a:pPr marL="0" lvl="0" indent="0" algn="l" rtl="0">
              <a:spcBef>
                <a:spcPts val="0"/>
              </a:spcBef>
              <a:spcAft>
                <a:spcPts val="0"/>
              </a:spcAft>
              <a:buNone/>
            </a:pPr>
            <a:r>
              <a:rPr lang="en-US" dirty="0"/>
              <a:t>These 6 columns are signed with stars over the Number of Unique Values graph.</a:t>
            </a:r>
          </a:p>
          <a:p>
            <a:pPr marL="0" lvl="0" indent="0" algn="l" rtl="0">
              <a:spcBef>
                <a:spcPts val="0"/>
              </a:spcBef>
              <a:spcAft>
                <a:spcPts val="0"/>
              </a:spcAft>
              <a:buNone/>
            </a:pPr>
            <a:r>
              <a:rPr lang="en-US" dirty="0"/>
              <a:t>These 6 columns are chosen because they provide valuable insights for our project.</a:t>
            </a:r>
          </a:p>
        </p:txBody>
      </p:sp>
    </p:spTree>
    <p:extLst>
      <p:ext uri="{BB962C8B-B14F-4D97-AF65-F5344CB8AC3E}">
        <p14:creationId xmlns:p14="http://schemas.microsoft.com/office/powerpoint/2010/main" val="118702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2"/>
                </a:solidFill>
                <a:latin typeface="Fira Sans Condensed" panose="020B0503050000020004" pitchFamily="34" charset="0"/>
              </a:rPr>
              <a:t>As seen in the first graph the dataset covers a time range from the beginning of 2019 to the end of 2020.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2"/>
                </a:solidFill>
                <a:latin typeface="Fira Sans Condensed" panose="020B0503050000020004" pitchFamily="34" charset="0"/>
              </a:rPr>
              <a:t>In addition, sentiment distribution was also examined month by month. Second graph shares information about how sentiments evolved within the dataset over the same time range.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2"/>
                </a:solidFill>
                <a:latin typeface="Fira Sans Condensed" panose="020B0503050000020004" pitchFamily="34" charset="0"/>
              </a:rPr>
              <a:t>Data collection took place over twelve months of the year and all sentiments are included in each month. This </a:t>
            </a:r>
            <a:r>
              <a:rPr lang="en-US" dirty="0" err="1">
                <a:solidFill>
                  <a:schemeClr val="tx2"/>
                </a:solidFill>
                <a:latin typeface="Fira Sans Condensed" panose="020B0503050000020004" pitchFamily="34" charset="0"/>
              </a:rPr>
              <a:t>minimises</a:t>
            </a:r>
            <a:r>
              <a:rPr lang="en-US" dirty="0">
                <a:solidFill>
                  <a:schemeClr val="tx2"/>
                </a:solidFill>
                <a:latin typeface="Fira Sans Condensed" panose="020B0503050000020004" pitchFamily="34" charset="0"/>
              </a:rPr>
              <a:t> potential seasonal biases.</a:t>
            </a:r>
            <a:endParaRPr dirty="0"/>
          </a:p>
        </p:txBody>
      </p:sp>
    </p:spTree>
    <p:extLst>
      <p:ext uri="{BB962C8B-B14F-4D97-AF65-F5344CB8AC3E}">
        <p14:creationId xmlns:p14="http://schemas.microsoft.com/office/powerpoint/2010/main" val="13450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dirty="0">
                <a:solidFill>
                  <a:schemeClr val="tx2"/>
                </a:solidFill>
                <a:latin typeface="Fira Sans Condensed" panose="020B0503050000020004" pitchFamily="34" charset="0"/>
              </a:rPr>
              <a:t>The dataset includes sentiment annotations in the form of a 'Sentiment' column. Sentiments are </a:t>
            </a:r>
            <a:r>
              <a:rPr lang="en-US" dirty="0" err="1">
                <a:solidFill>
                  <a:schemeClr val="tx2"/>
                </a:solidFill>
                <a:latin typeface="Fira Sans Condensed" panose="020B0503050000020004" pitchFamily="34" charset="0"/>
              </a:rPr>
              <a:t>categorised</a:t>
            </a:r>
            <a:r>
              <a:rPr lang="en-US" dirty="0">
                <a:solidFill>
                  <a:schemeClr val="tx2"/>
                </a:solidFill>
                <a:latin typeface="Fira Sans Condensed" panose="020B0503050000020004" pitchFamily="34" charset="0"/>
              </a:rPr>
              <a:t> into negative, positive, and neutral way.</a:t>
            </a:r>
          </a:p>
          <a:p>
            <a:pPr marL="158750" indent="0" algn="just">
              <a:buNone/>
            </a:pPr>
            <a:r>
              <a:rPr lang="en-US" dirty="0">
                <a:solidFill>
                  <a:schemeClr val="tx2"/>
                </a:solidFill>
                <a:latin typeface="Fira Sans Condensed" panose="020B0503050000020004" pitchFamily="34" charset="0"/>
              </a:rPr>
              <a:t>In our analysis, we found that negative sentiments overlapped with longer texts.</a:t>
            </a:r>
          </a:p>
          <a:p>
            <a:pPr marL="158750" indent="0" algn="just">
              <a:buNone/>
            </a:pPr>
            <a:r>
              <a:rPr lang="en-US" dirty="0">
                <a:solidFill>
                  <a:schemeClr val="tx2"/>
                </a:solidFill>
                <a:latin typeface="Fira Sans Condensed" panose="020B0503050000020004" pitchFamily="34" charset="0"/>
              </a:rPr>
              <a:t>This shows that people shows their anger, disappointment or negative feelings with longer and more detailed tweets.</a:t>
            </a:r>
          </a:p>
        </p:txBody>
      </p:sp>
    </p:spTree>
    <p:extLst>
      <p:ext uri="{BB962C8B-B14F-4D97-AF65-F5344CB8AC3E}">
        <p14:creationId xmlns:p14="http://schemas.microsoft.com/office/powerpoint/2010/main" val="16148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sz="1100" dirty="0">
                <a:solidFill>
                  <a:schemeClr val="tx2"/>
                </a:solidFill>
                <a:latin typeface="Fira Sans Condensed" panose="020B0503050000020004" pitchFamily="34" charset="0"/>
              </a:rPr>
              <a:t>This graph presents the average sentiments (positive, negative, and neutral) for all topics of the dataset. It shows how sentiment varies across different topics.</a:t>
            </a:r>
          </a:p>
          <a:p>
            <a:pPr marL="158750" indent="0" algn="just">
              <a:buNone/>
            </a:pPr>
            <a:r>
              <a:rPr lang="en-US" sz="1100" dirty="0">
                <a:solidFill>
                  <a:schemeClr val="tx2"/>
                </a:solidFill>
                <a:latin typeface="Fira Sans Condensed" panose="020B0503050000020004" pitchFamily="34" charset="0"/>
              </a:rPr>
              <a:t>For example, all tweets about handrails are written with negative sentiments, but negative sentiments do not carry that much weight on the roof topic.</a:t>
            </a:r>
            <a:endParaRPr dirty="0"/>
          </a:p>
        </p:txBody>
      </p:sp>
    </p:spTree>
    <p:extLst>
      <p:ext uri="{BB962C8B-B14F-4D97-AF65-F5344CB8AC3E}">
        <p14:creationId xmlns:p14="http://schemas.microsoft.com/office/powerpoint/2010/main" val="27249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sz="1100" dirty="0">
                <a:solidFill>
                  <a:schemeClr val="tx2"/>
                </a:solidFill>
                <a:latin typeface="Fira Sans Condensed" panose="020B0503050000020004" pitchFamily="34" charset="0"/>
              </a:rPr>
              <a:t>The dataset includes categorical annotations for tweet topics. It helps to classify tweets based on their subjects.</a:t>
            </a:r>
          </a:p>
          <a:p>
            <a:pPr marL="158750" indent="0" algn="just">
              <a:buNone/>
            </a:pPr>
            <a:r>
              <a:rPr lang="en-US" sz="1100" dirty="0">
                <a:solidFill>
                  <a:schemeClr val="tx2"/>
                </a:solidFill>
                <a:latin typeface="Fira Sans Condensed" panose="020B0503050000020004" pitchFamily="34" charset="0"/>
              </a:rPr>
              <a:t>And as seen, most of tweets are written about delays.</a:t>
            </a:r>
            <a:endParaRPr dirty="0"/>
          </a:p>
        </p:txBody>
      </p:sp>
    </p:spTree>
    <p:extLst>
      <p:ext uri="{BB962C8B-B14F-4D97-AF65-F5344CB8AC3E}">
        <p14:creationId xmlns:p14="http://schemas.microsoft.com/office/powerpoint/2010/main" val="108956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The</a:t>
            </a:r>
            <a:r>
              <a:rPr lang="tr-TR" dirty="0"/>
              <a:t> </a:t>
            </a:r>
            <a:r>
              <a:rPr lang="tr-TR" dirty="0" err="1"/>
              <a:t>Fine</a:t>
            </a:r>
            <a:r>
              <a:rPr lang="tr-TR" dirty="0"/>
              <a:t> </a:t>
            </a:r>
            <a:r>
              <a:rPr lang="tr-TR" dirty="0" err="1"/>
              <a:t>Tuners</a:t>
            </a:r>
            <a:endParaRPr sz="50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14.11.2023</a:t>
            </a:r>
          </a:p>
          <a:p>
            <a:pPr marL="0" lvl="0" indent="0" algn="l" rtl="0">
              <a:spcBef>
                <a:spcPts val="0"/>
              </a:spcBef>
              <a:spcAft>
                <a:spcPts val="0"/>
              </a:spcAft>
              <a:buNone/>
            </a:pPr>
            <a:r>
              <a:rPr lang="tr-TR" sz="1600" b="1" dirty="0" err="1"/>
              <a:t>Presented</a:t>
            </a:r>
            <a:r>
              <a:rPr lang="tr-TR" sz="1600" b="1" dirty="0"/>
              <a:t> </a:t>
            </a:r>
            <a:r>
              <a:rPr lang="tr-TR" sz="1600" b="1" dirty="0" err="1"/>
              <a:t>by</a:t>
            </a:r>
            <a:r>
              <a:rPr lang="tr-TR" sz="1600" b="1" dirty="0"/>
              <a:t> </a:t>
            </a:r>
            <a:r>
              <a:rPr lang="tr-TR" sz="1600" b="1" dirty="0" err="1"/>
              <a:t>M.Cem</a:t>
            </a:r>
            <a:r>
              <a:rPr lang="tr-TR" sz="1600" b="1" dirty="0"/>
              <a:t> </a:t>
            </a:r>
            <a:r>
              <a:rPr lang="tr-TR" sz="1600" b="1" dirty="0" err="1"/>
              <a:t>Akuras</a:t>
            </a:r>
            <a:endParaRPr sz="1600" b="1"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Text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174402"/>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584775"/>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Frequently used words visualization highlights dominant terms in tweets.</a:t>
            </a:r>
            <a:endParaRPr lang="en-US" sz="1600" dirty="0">
              <a:solidFill>
                <a:schemeClr val="accent4"/>
              </a:solidFill>
              <a:latin typeface="Fira Sans Condensed" panose="020B0503050000020004" pitchFamily="34" charset="0"/>
            </a:endParaRPr>
          </a:p>
        </p:txBody>
      </p:sp>
      <p:pic>
        <p:nvPicPr>
          <p:cNvPr id="5" name="Picture 4" descr="A blue and grey squares">
            <a:extLst>
              <a:ext uri="{FF2B5EF4-FFF2-40B4-BE49-F238E27FC236}">
                <a16:creationId xmlns:a16="http://schemas.microsoft.com/office/drawing/2014/main" id="{BDA606A2-EB41-C508-BCA8-D6A3E3C2B93B}"/>
              </a:ext>
            </a:extLst>
          </p:cNvPr>
          <p:cNvPicPr>
            <a:picLocks noChangeAspect="1"/>
          </p:cNvPicPr>
          <p:nvPr/>
        </p:nvPicPr>
        <p:blipFill>
          <a:blip r:embed="rId5"/>
          <a:stretch>
            <a:fillRect/>
          </a:stretch>
        </p:blipFill>
        <p:spPr>
          <a:xfrm>
            <a:off x="4502904" y="1174402"/>
            <a:ext cx="4554415" cy="3648121"/>
          </a:xfrm>
          <a:prstGeom prst="rect">
            <a:avLst/>
          </a:prstGeom>
          <a:effectLst>
            <a:softEdge rad="127000"/>
          </a:effectLst>
        </p:spPr>
      </p:pic>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2736692"/>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830997"/>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Graph includes variations of the most common topic "delay": "delay", "delays", and "delayed".</a:t>
            </a:r>
            <a:endParaRPr lang="en-US" sz="16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18590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Picture 4">
            <a:extLst>
              <a:ext uri="{FF2B5EF4-FFF2-40B4-BE49-F238E27FC236}">
                <a16:creationId xmlns:a16="http://schemas.microsoft.com/office/drawing/2014/main" id="{75764DDF-62EA-8350-7D43-BDF8391E994B}"/>
              </a:ext>
            </a:extLst>
          </p:cNvPr>
          <p:cNvPicPr>
            <a:picLocks noChangeAspect="1"/>
          </p:cNvPicPr>
          <p:nvPr/>
        </p:nvPicPr>
        <p:blipFill>
          <a:blip r:embed="rId3"/>
          <a:stretch>
            <a:fillRect/>
          </a:stretch>
        </p:blipFill>
        <p:spPr>
          <a:xfrm>
            <a:off x="5254752" y="1072896"/>
            <a:ext cx="3433647" cy="3867659"/>
          </a:xfrm>
          <a:prstGeom prst="rect">
            <a:avLst/>
          </a:prstGeom>
          <a:effectLst>
            <a:softEdge rad="63500"/>
          </a:effectLst>
        </p:spPr>
      </p:pic>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Author ID</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793" y="1166451"/>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66451"/>
            <a:ext cx="3695339" cy="1077218"/>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chart shows the top 20 active users. Stars indicate accounts that posted similar tweets that serve as communications for the company.</a:t>
            </a:r>
            <a:endParaRPr lang="en-US" sz="1800" dirty="0">
              <a:solidFill>
                <a:schemeClr val="accent4"/>
              </a:solidFill>
              <a:latin typeface="Fira Sans Condensed" panose="020B0503050000020004" pitchFamily="34" charset="0"/>
            </a:endParaRPr>
          </a:p>
        </p:txBody>
      </p:sp>
      <p:sp>
        <p:nvSpPr>
          <p:cNvPr id="11" name="Star: 4 Points 10">
            <a:extLst>
              <a:ext uri="{FF2B5EF4-FFF2-40B4-BE49-F238E27FC236}">
                <a16:creationId xmlns:a16="http://schemas.microsoft.com/office/drawing/2014/main" id="{525A2F86-1E37-6AA7-C35A-260A42F4C762}"/>
              </a:ext>
            </a:extLst>
          </p:cNvPr>
          <p:cNvSpPr/>
          <p:nvPr/>
        </p:nvSpPr>
        <p:spPr>
          <a:xfrm>
            <a:off x="5718407" y="123458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4 Points 11">
            <a:extLst>
              <a:ext uri="{FF2B5EF4-FFF2-40B4-BE49-F238E27FC236}">
                <a16:creationId xmlns:a16="http://schemas.microsoft.com/office/drawing/2014/main" id="{36EFF021-8295-9791-AD80-6B15751FC248}"/>
              </a:ext>
            </a:extLst>
          </p:cNvPr>
          <p:cNvSpPr/>
          <p:nvPr/>
        </p:nvSpPr>
        <p:spPr>
          <a:xfrm>
            <a:off x="6028508" y="207283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4 Points 12">
            <a:extLst>
              <a:ext uri="{FF2B5EF4-FFF2-40B4-BE49-F238E27FC236}">
                <a16:creationId xmlns:a16="http://schemas.microsoft.com/office/drawing/2014/main" id="{D5B1EE02-CB07-D92E-E40B-EE599A9D4DD9}"/>
              </a:ext>
            </a:extLst>
          </p:cNvPr>
          <p:cNvSpPr/>
          <p:nvPr/>
        </p:nvSpPr>
        <p:spPr>
          <a:xfrm>
            <a:off x="5870807" y="192188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4 Points 13">
            <a:extLst>
              <a:ext uri="{FF2B5EF4-FFF2-40B4-BE49-F238E27FC236}">
                <a16:creationId xmlns:a16="http://schemas.microsoft.com/office/drawing/2014/main" id="{277677C5-0ED1-DD6F-2941-481F66679D94}"/>
              </a:ext>
            </a:extLst>
          </p:cNvPr>
          <p:cNvSpPr/>
          <p:nvPr/>
        </p:nvSpPr>
        <p:spPr>
          <a:xfrm>
            <a:off x="6190184" y="257175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spTree>
    <p:extLst>
      <p:ext uri="{BB962C8B-B14F-4D97-AF65-F5344CB8AC3E}">
        <p14:creationId xmlns:p14="http://schemas.microsoft.com/office/powerpoint/2010/main" val="48051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Missing</a:t>
            </a:r>
            <a:r>
              <a:rPr lang="tr-TR" dirty="0"/>
              <a:t> </a:t>
            </a:r>
            <a:r>
              <a:rPr lang="tr-TR" dirty="0" err="1"/>
              <a:t>Values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6" y="1174402"/>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584775"/>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Missing values were identified in three columns in the dataset.</a:t>
            </a:r>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7" y="2736692"/>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584775"/>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Two columns do not provide actionable information.</a:t>
            </a:r>
            <a:endParaRPr lang="en-US" sz="1800" dirty="0">
              <a:solidFill>
                <a:schemeClr val="accent4"/>
              </a:solidFill>
              <a:latin typeface="Fira Sans Condensed" panose="020B0503050000020004" pitchFamily="34" charset="0"/>
            </a:endParaRPr>
          </a:p>
        </p:txBody>
      </p:sp>
      <p:pic>
        <p:nvPicPr>
          <p:cNvPr id="6" name="Picture 5" descr="A close-up of a screen">
            <a:extLst>
              <a:ext uri="{FF2B5EF4-FFF2-40B4-BE49-F238E27FC236}">
                <a16:creationId xmlns:a16="http://schemas.microsoft.com/office/drawing/2014/main" id="{9B267D84-82A7-35A3-FC7B-FE12EEB40BFD}"/>
              </a:ext>
            </a:extLst>
          </p:cNvPr>
          <p:cNvPicPr>
            <a:picLocks noChangeAspect="1"/>
          </p:cNvPicPr>
          <p:nvPr/>
        </p:nvPicPr>
        <p:blipFill>
          <a:blip r:embed="rId5"/>
          <a:stretch>
            <a:fillRect/>
          </a:stretch>
        </p:blipFill>
        <p:spPr>
          <a:xfrm>
            <a:off x="4572000" y="1102456"/>
            <a:ext cx="4417289" cy="3891833"/>
          </a:xfrm>
          <a:prstGeom prst="rect">
            <a:avLst/>
          </a:prstGeom>
          <a:effectLst>
            <a:softEdge rad="127000"/>
          </a:effectLst>
        </p:spPr>
      </p:pic>
    </p:spTree>
    <p:extLst>
      <p:ext uri="{BB962C8B-B14F-4D97-AF65-F5344CB8AC3E}">
        <p14:creationId xmlns:p14="http://schemas.microsoft.com/office/powerpoint/2010/main" val="314553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Duplicates</a:t>
            </a:r>
            <a:r>
              <a:rPr lang="tr-TR" dirty="0"/>
              <a:t> &amp; </a:t>
            </a:r>
            <a:r>
              <a:rPr lang="tr-TR" dirty="0" err="1"/>
              <a:t>Outliers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174402"/>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099" y="1174402"/>
            <a:ext cx="8423901" cy="954107"/>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2,219 duplicate entries and 37 retweets are identified. Identifying and addressing these duplicates is crucial to ensure the integrity of our analysis and insights</a:t>
            </a:r>
            <a:r>
              <a:rPr lang="tr-TR" dirty="0">
                <a:solidFill>
                  <a:schemeClr val="tx2"/>
                </a:solidFill>
                <a:latin typeface="Fira Sans Condensed" panose="020B0503050000020004" pitchFamily="34" charset="0"/>
              </a:rPr>
              <a:t>.</a:t>
            </a:r>
          </a:p>
          <a:p>
            <a:pPr algn="just"/>
            <a:endParaRPr lang="en-GB" dirty="0">
              <a:solidFill>
                <a:schemeClr val="tx2"/>
              </a:solidFill>
              <a:latin typeface="Fira Sans Condensed" panose="020B0503050000020004" pitchFamily="34" charset="0"/>
            </a:endParaRPr>
          </a:p>
          <a:p>
            <a:pPr algn="just"/>
            <a:endParaRPr lang="en-US" dirty="0">
              <a:solidFill>
                <a:schemeClr val="accent4"/>
              </a:solidFill>
              <a:latin typeface="Fira Sans Condensed" panose="020B0503050000020004" pitchFamily="34" charset="0"/>
            </a:endParaRPr>
          </a:p>
        </p:txBody>
      </p:sp>
      <p:sp>
        <p:nvSpPr>
          <p:cNvPr id="5" name="Google Shape;795;p32">
            <a:extLst>
              <a:ext uri="{FF2B5EF4-FFF2-40B4-BE49-F238E27FC236}">
                <a16:creationId xmlns:a16="http://schemas.microsoft.com/office/drawing/2014/main" id="{DA8C2E54-3708-D1B8-D7D6-29AC307B87D4}"/>
              </a:ext>
            </a:extLst>
          </p:cNvPr>
          <p:cNvSpPr/>
          <p:nvPr/>
        </p:nvSpPr>
        <p:spPr>
          <a:xfrm>
            <a:off x="5228244" y="2703507"/>
            <a:ext cx="1764447" cy="1663726"/>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lgn="ctr"/>
            <a:r>
              <a:rPr lang="tr-TR" sz="1600" b="1" dirty="0">
                <a:solidFill>
                  <a:schemeClr val="lt2"/>
                </a:solidFill>
                <a:latin typeface="Rajdhani"/>
                <a:cs typeface="Rajdhani"/>
              </a:rPr>
              <a:t>2,219 </a:t>
            </a:r>
            <a:r>
              <a:rPr lang="tr-TR" sz="1600" b="1" dirty="0" err="1">
                <a:solidFill>
                  <a:schemeClr val="lt2"/>
                </a:solidFill>
                <a:latin typeface="Rajdhani"/>
                <a:cs typeface="Rajdhani"/>
              </a:rPr>
              <a:t>duplicates</a:t>
            </a:r>
            <a:endParaRPr sz="1600" b="1" dirty="0">
              <a:solidFill>
                <a:schemeClr val="lt2"/>
              </a:solidFill>
              <a:latin typeface="Rajdhani"/>
              <a:cs typeface="Rajdhani"/>
            </a:endParaRPr>
          </a:p>
        </p:txBody>
      </p:sp>
      <p:sp>
        <p:nvSpPr>
          <p:cNvPr id="9" name="Google Shape;795;p32">
            <a:extLst>
              <a:ext uri="{FF2B5EF4-FFF2-40B4-BE49-F238E27FC236}">
                <a16:creationId xmlns:a16="http://schemas.microsoft.com/office/drawing/2014/main" id="{F70AA450-4F26-047B-E807-B92C968F02F7}"/>
              </a:ext>
            </a:extLst>
          </p:cNvPr>
          <p:cNvSpPr/>
          <p:nvPr/>
        </p:nvSpPr>
        <p:spPr>
          <a:xfrm>
            <a:off x="7631274" y="3697455"/>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37</a:t>
            </a:r>
            <a:r>
              <a:rPr lang="en-GB" sz="1600" b="1" dirty="0">
                <a:solidFill>
                  <a:schemeClr val="lt2"/>
                </a:solidFill>
                <a:latin typeface="Rajdhani"/>
                <a:cs typeface="Rajdhani"/>
              </a:rPr>
              <a:t> </a:t>
            </a:r>
            <a:r>
              <a:rPr lang="tr-TR" sz="1600" b="1" dirty="0" err="1">
                <a:solidFill>
                  <a:schemeClr val="lt2"/>
                </a:solidFill>
                <a:latin typeface="Rajdhani"/>
                <a:cs typeface="Rajdhani"/>
              </a:rPr>
              <a:t>retweet</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92A7C55F-A213-C93B-8449-CC8C4A1F5A6E}"/>
              </a:ext>
            </a:extLst>
          </p:cNvPr>
          <p:cNvPicPr>
            <a:picLocks noChangeAspect="1"/>
          </p:cNvPicPr>
          <p:nvPr/>
        </p:nvPicPr>
        <p:blipFill>
          <a:blip r:embed="rId5">
            <a:lum bright="70000" contrast="-70000"/>
          </a:blip>
          <a:stretch>
            <a:fillRect/>
          </a:stretch>
        </p:blipFill>
        <p:spPr>
          <a:xfrm>
            <a:off x="8062384" y="4367233"/>
            <a:ext cx="417940" cy="41794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1673C30C-A3CF-1C86-2A78-965FC88D5326}"/>
              </a:ext>
            </a:extLst>
          </p:cNvPr>
          <p:cNvPicPr>
            <a:picLocks noChangeAspect="1"/>
          </p:cNvPicPr>
          <p:nvPr/>
        </p:nvPicPr>
        <p:blipFill>
          <a:blip r:embed="rId6">
            <a:lum bright="70000" contrast="-70000"/>
          </a:blip>
          <a:stretch>
            <a:fillRect/>
          </a:stretch>
        </p:blipFill>
        <p:spPr>
          <a:xfrm>
            <a:off x="5841768" y="3535370"/>
            <a:ext cx="532742" cy="587725"/>
          </a:xfrm>
          <a:prstGeom prst="rect">
            <a:avLst/>
          </a:prstGeom>
        </p:spPr>
      </p:pic>
      <p:pic>
        <p:nvPicPr>
          <p:cNvPr id="6" name="Graphic 5" descr="Streetcar with solid fill">
            <a:extLst>
              <a:ext uri="{FF2B5EF4-FFF2-40B4-BE49-F238E27FC236}">
                <a16:creationId xmlns:a16="http://schemas.microsoft.com/office/drawing/2014/main" id="{527031A0-1B09-C8BD-8525-25772F426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2002182"/>
            <a:ext cx="356615" cy="356615"/>
          </a:xfrm>
          <a:prstGeom prst="rect">
            <a:avLst/>
          </a:prstGeom>
        </p:spPr>
      </p:pic>
      <p:sp>
        <p:nvSpPr>
          <p:cNvPr id="7" name="TextBox 6">
            <a:extLst>
              <a:ext uri="{FF2B5EF4-FFF2-40B4-BE49-F238E27FC236}">
                <a16:creationId xmlns:a16="http://schemas.microsoft.com/office/drawing/2014/main" id="{006CBD47-73BE-443F-67E1-D08174C89366}"/>
              </a:ext>
            </a:extLst>
          </p:cNvPr>
          <p:cNvSpPr txBox="1"/>
          <p:nvPr/>
        </p:nvSpPr>
        <p:spPr>
          <a:xfrm>
            <a:off x="720100" y="2001508"/>
            <a:ext cx="7904644" cy="523220"/>
          </a:xfrm>
          <a:prstGeom prst="rect">
            <a:avLst/>
          </a:prstGeom>
          <a:noFill/>
        </p:spPr>
        <p:txBody>
          <a:bodyPr wrap="square" rtlCol="0">
            <a:spAutoFit/>
          </a:bodyPr>
          <a:lstStyle/>
          <a:p>
            <a:r>
              <a:rPr lang="en-GB" dirty="0">
                <a:solidFill>
                  <a:schemeClr val="tx2"/>
                </a:solidFill>
                <a:latin typeface="Fira Sans Condensed" panose="020B0503050000020004" pitchFamily="34" charset="0"/>
              </a:rPr>
              <a:t>The box plot highlights 11 outliers in text length within our dataset, with a maximum value of over 800.</a:t>
            </a:r>
            <a:endParaRPr lang="en-US" dirty="0">
              <a:solidFill>
                <a:schemeClr val="accent4"/>
              </a:solidFill>
              <a:latin typeface="Fira Sans Condensed" panose="020B0503050000020004" pitchFamily="34" charset="0"/>
            </a:endParaRPr>
          </a:p>
          <a:p>
            <a:endParaRPr lang="en-GB" dirty="0"/>
          </a:p>
        </p:txBody>
      </p:sp>
      <p:pic>
        <p:nvPicPr>
          <p:cNvPr id="8" name="Picture 7" descr="A diagram of text length">
            <a:extLst>
              <a:ext uri="{FF2B5EF4-FFF2-40B4-BE49-F238E27FC236}">
                <a16:creationId xmlns:a16="http://schemas.microsoft.com/office/drawing/2014/main" id="{8165B283-EFA8-1B23-BD13-903953A12F67}"/>
              </a:ext>
            </a:extLst>
          </p:cNvPr>
          <p:cNvPicPr>
            <a:picLocks noChangeAspect="1"/>
          </p:cNvPicPr>
          <p:nvPr/>
        </p:nvPicPr>
        <p:blipFill>
          <a:blip r:embed="rId7"/>
          <a:stretch>
            <a:fillRect/>
          </a:stretch>
        </p:blipFill>
        <p:spPr>
          <a:xfrm>
            <a:off x="513434" y="2465825"/>
            <a:ext cx="3005304" cy="2592075"/>
          </a:xfrm>
          <a:prstGeom prst="rect">
            <a:avLst/>
          </a:prstGeom>
          <a:effectLst>
            <a:softEdge rad="63500"/>
          </a:effectLst>
        </p:spPr>
      </p:pic>
      <p:sp>
        <p:nvSpPr>
          <p:cNvPr id="13" name="Google Shape;795;p32">
            <a:extLst>
              <a:ext uri="{FF2B5EF4-FFF2-40B4-BE49-F238E27FC236}">
                <a16:creationId xmlns:a16="http://schemas.microsoft.com/office/drawing/2014/main" id="{3B3F1C35-2E0F-FA31-E499-E8F9DF49E536}"/>
              </a:ext>
            </a:extLst>
          </p:cNvPr>
          <p:cNvSpPr/>
          <p:nvPr/>
        </p:nvSpPr>
        <p:spPr>
          <a:xfrm>
            <a:off x="3309501" y="2494764"/>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11</a:t>
            </a:r>
            <a:r>
              <a:rPr lang="en-GB" sz="1600" b="1" dirty="0">
                <a:solidFill>
                  <a:schemeClr val="lt2"/>
                </a:solidFill>
                <a:latin typeface="Rajdhani"/>
                <a:cs typeface="Rajdhani"/>
              </a:rPr>
              <a:t> </a:t>
            </a:r>
            <a:r>
              <a:rPr lang="tr-TR" sz="1600" b="1" dirty="0" err="1">
                <a:solidFill>
                  <a:schemeClr val="lt2"/>
                </a:solidFill>
                <a:latin typeface="Rajdhani"/>
                <a:cs typeface="Rajdhani"/>
              </a:rPr>
              <a:t>outliers</a:t>
            </a:r>
            <a:r>
              <a:rPr lang="tr-TR" sz="1600" b="1" dirty="0">
                <a:solidFill>
                  <a:schemeClr val="lt2"/>
                </a:solidFill>
                <a:latin typeface="Rajdhani"/>
                <a:cs typeface="Rajdhani"/>
              </a:rPr>
              <a:t> in </a:t>
            </a:r>
            <a:r>
              <a:rPr lang="tr-TR" sz="1600" b="1" dirty="0" err="1">
                <a:solidFill>
                  <a:schemeClr val="lt2"/>
                </a:solidFill>
                <a:latin typeface="Rajdhani"/>
                <a:cs typeface="Rajdhani"/>
              </a:rPr>
              <a:t>text</a:t>
            </a:r>
            <a:r>
              <a:rPr lang="tr-TR" sz="1600" b="1" dirty="0">
                <a:solidFill>
                  <a:schemeClr val="lt2"/>
                </a:solidFill>
                <a:latin typeface="Rajdhani"/>
                <a:cs typeface="Rajdhani"/>
              </a:rPr>
              <a:t> </a:t>
            </a:r>
            <a:r>
              <a:rPr lang="tr-TR" sz="1600" b="1" dirty="0" err="1">
                <a:solidFill>
                  <a:schemeClr val="lt2"/>
                </a:solidFill>
                <a:latin typeface="Rajdhani"/>
                <a:cs typeface="Rajdhani"/>
              </a:rPr>
              <a:t>length</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spTree>
    <p:extLst>
      <p:ext uri="{BB962C8B-B14F-4D97-AF65-F5344CB8AC3E}">
        <p14:creationId xmlns:p14="http://schemas.microsoft.com/office/powerpoint/2010/main" val="40492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976546"/>
          </a:xfrm>
          <a:prstGeom prst="rect">
            <a:avLst/>
          </a:prstGeom>
        </p:spPr>
        <p:txBody>
          <a:bodyPr spcFirstLastPara="1" wrap="square" lIns="91425" tIns="91425" rIns="91425" bIns="91425" anchor="t" anchorCtr="0">
            <a:noAutofit/>
          </a:bodyPr>
          <a:lstStyle/>
          <a:p>
            <a:r>
              <a:rPr lang="tr-TR" dirty="0">
                <a:solidFill>
                  <a:schemeClr val="tx2"/>
                </a:solidFill>
              </a:rPr>
              <a:t>Data Preparation</a:t>
            </a:r>
            <a:br>
              <a:rPr lang="en-US" dirty="0">
                <a:solidFill>
                  <a:schemeClr val="tx2"/>
                </a:solidFill>
              </a:rPr>
            </a:br>
            <a:r>
              <a:rPr lang="tr-TR" dirty="0">
                <a:solidFill>
                  <a:schemeClr val="tx2"/>
                </a:solidFill>
                <a:sym typeface="Fira Sans Condensed"/>
              </a:rPr>
              <a:t>Launching Data Preparation</a:t>
            </a:r>
            <a:br>
              <a:rPr lang="en-US" sz="3200" dirty="0">
                <a:solidFill>
                  <a:schemeClr val="tx2"/>
                </a:solidFill>
                <a:latin typeface="Fira Sans Condensed"/>
                <a:sym typeface="Fira Sans Condensed"/>
              </a:rPr>
            </a:b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197592"/>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7070"/>
            <a:ext cx="7965072" cy="338554"/>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entire dataset was used without limiting it to a specific time period, region, or subset.</a:t>
            </a:r>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274320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40446"/>
            <a:ext cx="7965072" cy="338554"/>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Use of the Twitter API for additional datasets is under evaluation.</a:t>
            </a:r>
          </a:p>
        </p:txBody>
      </p:sp>
      <p:pic>
        <p:nvPicPr>
          <p:cNvPr id="4" name="Graphic 3" descr="Streetcar with solid fill">
            <a:extLst>
              <a:ext uri="{FF2B5EF4-FFF2-40B4-BE49-F238E27FC236}">
                <a16:creationId xmlns:a16="http://schemas.microsoft.com/office/drawing/2014/main" id="{70718D1E-6546-6864-C1B9-9F4269D030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947967"/>
            <a:ext cx="356615" cy="356615"/>
          </a:xfrm>
          <a:prstGeom prst="rect">
            <a:avLst/>
          </a:prstGeom>
        </p:spPr>
      </p:pic>
      <p:sp>
        <p:nvSpPr>
          <p:cNvPr id="5" name="TextBox 4">
            <a:extLst>
              <a:ext uri="{FF2B5EF4-FFF2-40B4-BE49-F238E27FC236}">
                <a16:creationId xmlns:a16="http://schemas.microsoft.com/office/drawing/2014/main" id="{9A2B78CD-A70A-0E79-0120-53FCD3718425}"/>
              </a:ext>
            </a:extLst>
          </p:cNvPr>
          <p:cNvSpPr txBox="1"/>
          <p:nvPr/>
        </p:nvSpPr>
        <p:spPr>
          <a:xfrm>
            <a:off x="720100" y="1945205"/>
            <a:ext cx="7965072" cy="338554"/>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dataset will not be split and a pre-trained model will be used.</a:t>
            </a:r>
          </a:p>
        </p:txBody>
      </p:sp>
    </p:spTree>
    <p:extLst>
      <p:ext uri="{BB962C8B-B14F-4D97-AF65-F5344CB8AC3E}">
        <p14:creationId xmlns:p14="http://schemas.microsoft.com/office/powerpoint/2010/main" val="227724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1822309509"/>
              </p:ext>
            </p:extLst>
          </p:nvPr>
        </p:nvGraphicFramePr>
        <p:xfrm>
          <a:off x="797442" y="1197935"/>
          <a:ext cx="7549116" cy="2748763"/>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Fira Sans Condensed" panose="020B0503050000020004" pitchFamily="34" charset="0"/>
                          <a:cs typeface="Rajdhani" panose="020B0604020202020204" charset="-94"/>
                        </a:rPr>
                        <a:t>Findings</a:t>
                      </a:r>
                      <a:r>
                        <a:rPr lang="tr-TR" sz="1600" b="1" dirty="0">
                          <a:solidFill>
                            <a:schemeClr val="tx2"/>
                          </a:solidFill>
                          <a:latin typeface="Fira Sans Condensed" panose="020B0503050000020004" pitchFamily="34" charset="0"/>
                          <a:cs typeface="Rajdhani" panose="020B0604020202020204" charset="-94"/>
                        </a:rPr>
                        <a:t>/</a:t>
                      </a:r>
                      <a:r>
                        <a:rPr lang="tr-TR" sz="1600" b="1" dirty="0" err="1">
                          <a:solidFill>
                            <a:schemeClr val="tx2"/>
                          </a:solidFill>
                          <a:latin typeface="Fira Sans Condensed" panose="020B0503050000020004" pitchFamily="34" charset="0"/>
                          <a:cs typeface="Rajdhani" panose="020B0604020202020204" charset="-94"/>
                        </a:rPr>
                        <a:t>Problems</a:t>
                      </a:r>
                      <a:endParaRPr lang="en-GB" sz="1600" b="1" dirty="0">
                        <a:solidFill>
                          <a:schemeClr val="tx2"/>
                        </a:solidFill>
                        <a:latin typeface="Fira Sans Condensed" panose="020B0503050000020004" pitchFamily="34" charset="0"/>
                        <a:cs typeface="Rajdhani" panose="020B0604020202020204" charset="-94"/>
                      </a:endParaRPr>
                    </a:p>
                  </a:txBody>
                  <a:tcPr/>
                </a:tc>
                <a:tc>
                  <a:txBody>
                    <a:bodyPr/>
                    <a:lstStyle/>
                    <a:p>
                      <a:pPr algn="ctr"/>
                      <a:r>
                        <a:rPr lang="tr-TR" sz="1600" b="1" dirty="0" err="1">
                          <a:solidFill>
                            <a:schemeClr val="tx2"/>
                          </a:solidFill>
                          <a:latin typeface="Fira Sans Condensed" panose="020B0503050000020004" pitchFamily="34" charset="0"/>
                          <a:cs typeface="Rajdhani" panose="020B0604020202020204" charset="-94"/>
                        </a:rPr>
                        <a:t>Decision</a:t>
                      </a:r>
                      <a:endParaRPr lang="en-GB" sz="1600" b="1" dirty="0">
                        <a:solidFill>
                          <a:schemeClr val="tx2"/>
                        </a:solidFill>
                        <a:latin typeface="Fira Sans Condensed" panose="020B0503050000020004" pitchFamily="34" charset="0"/>
                        <a:cs typeface="Rajdhani" panose="020B0604020202020204" charset="-94"/>
                      </a:endParaRPr>
                    </a:p>
                  </a:txBody>
                  <a:tcPr/>
                </a:tc>
                <a:tc>
                  <a:txBody>
                    <a:bodyPr/>
                    <a:lstStyle/>
                    <a:p>
                      <a:pPr algn="ctr"/>
                      <a:r>
                        <a:rPr lang="tr-TR" sz="1600" b="1" dirty="0" err="1">
                          <a:solidFill>
                            <a:schemeClr val="tx2"/>
                          </a:solidFill>
                          <a:latin typeface="Fira Sans Condensed" panose="020B0503050000020004" pitchFamily="34" charset="0"/>
                          <a:cs typeface="Rajdhani" panose="020B0604020202020204" charset="-94"/>
                        </a:rPr>
                        <a:t>Impact</a:t>
                      </a:r>
                      <a:endParaRPr lang="en-GB" sz="1600" b="1" dirty="0">
                        <a:solidFill>
                          <a:schemeClr val="tx2"/>
                        </a:solidFill>
                        <a:latin typeface="Fira Sans Condensed" panose="020B0503050000020004" pitchFamily="34" charset="0"/>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tr-TR" sz="1600" b="0" i="0" u="none" strike="noStrike" cap="none" dirty="0" err="1">
                          <a:solidFill>
                            <a:schemeClr val="tx2"/>
                          </a:solidFill>
                          <a:latin typeface="Fira Sans Condensed" panose="020B0503050000020004" pitchFamily="34" charset="0"/>
                          <a:cs typeface="Arial"/>
                          <a:sym typeface="Arial"/>
                        </a:rPr>
                        <a:t>Unreadable</a:t>
                      </a:r>
                      <a:r>
                        <a:rPr lang="tr-TR" sz="1600" b="0" i="0" u="none" strike="noStrike" cap="none" dirty="0">
                          <a:solidFill>
                            <a:schemeClr val="tx2"/>
                          </a:solidFill>
                          <a:latin typeface="Fira Sans Condensed" panose="020B0503050000020004" pitchFamily="34" charset="0"/>
                          <a:cs typeface="Arial"/>
                          <a:sym typeface="Arial"/>
                        </a:rPr>
                        <a:t> </a:t>
                      </a:r>
                      <a:r>
                        <a:rPr lang="tr-TR" sz="1600" b="0" i="0" u="none" strike="noStrike" cap="none" dirty="0" err="1">
                          <a:solidFill>
                            <a:schemeClr val="tx2"/>
                          </a:solidFill>
                          <a:latin typeface="Fira Sans Condensed" panose="020B0503050000020004" pitchFamily="34" charset="0"/>
                          <a:cs typeface="Arial"/>
                          <a:sym typeface="Arial"/>
                        </a:rPr>
                        <a:t>Column</a:t>
                      </a:r>
                      <a:r>
                        <a:rPr lang="tr-TR" sz="1600" b="0" i="0" u="none" strike="noStrike" cap="none" dirty="0">
                          <a:solidFill>
                            <a:schemeClr val="tx2"/>
                          </a:solidFill>
                          <a:latin typeface="Fira Sans Condensed" panose="020B0503050000020004" pitchFamily="34" charset="0"/>
                          <a:cs typeface="Arial"/>
                          <a:sym typeface="Arial"/>
                        </a:rPr>
                        <a:t> </a:t>
                      </a:r>
                      <a:r>
                        <a:rPr lang="tr-TR" sz="1600" b="0" i="0" u="none" strike="noStrike" cap="none" dirty="0" err="1">
                          <a:solidFill>
                            <a:schemeClr val="tx2"/>
                          </a:solidFill>
                          <a:latin typeface="Fira Sans Condensed" panose="020B0503050000020004" pitchFamily="34" charset="0"/>
                          <a:cs typeface="Arial"/>
                          <a:sym typeface="Arial"/>
                        </a:rPr>
                        <a:t>Names</a:t>
                      </a:r>
                      <a:endParaRPr lang="en-GB" sz="16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Shorten and Standardize</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Improved Data Clarity</a:t>
                      </a:r>
                    </a:p>
                  </a:txBody>
                  <a:tcPr/>
                </a:tc>
                <a:extLst>
                  <a:ext uri="{0D108BD9-81ED-4DB2-BD59-A6C34878D82A}">
                    <a16:rowId xmlns:a16="http://schemas.microsoft.com/office/drawing/2014/main" val="489995544"/>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Data Types</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Fixed Data Types</a:t>
                      </a:r>
                      <a:endParaRPr lang="en-GB" sz="16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Enhanced Data Consistency</a:t>
                      </a:r>
                      <a:endParaRPr lang="en-GB" sz="16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Redundant Time Information</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Remove Second and Millisecond Information</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Reduced Data Volume and Improved Data Quality</a:t>
                      </a:r>
                    </a:p>
                  </a:txBody>
                  <a:tcPr/>
                </a:tc>
                <a:extLst>
                  <a:ext uri="{0D108BD9-81ED-4DB2-BD59-A6C34878D82A}">
                    <a16:rowId xmlns:a16="http://schemas.microsoft.com/office/drawing/2014/main" val="1573489300"/>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Singleton and Junk Columns </a:t>
                      </a:r>
                    </a:p>
                  </a:txBody>
                  <a:tcPr/>
                </a:tc>
                <a:tc>
                  <a:txBody>
                    <a:bodyPr/>
                    <a:lstStyle/>
                    <a:p>
                      <a:r>
                        <a:rPr lang="en-GB" sz="1600" b="0" i="0" u="none" strike="noStrike" cap="none" dirty="0">
                          <a:solidFill>
                            <a:schemeClr val="tx2"/>
                          </a:solidFill>
                          <a:latin typeface="Fira Sans Condensed" panose="020B0503050000020004" pitchFamily="34" charset="0"/>
                          <a:cs typeface="Arial"/>
                          <a:sym typeface="Arial"/>
                        </a:rPr>
                        <a:t>Removed 14 Columns</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Simplified Data Structure and Reduced Data Redundancy</a:t>
                      </a:r>
                    </a:p>
                  </a:txBody>
                  <a:tcPr/>
                </a:tc>
                <a:extLst>
                  <a:ext uri="{0D108BD9-81ED-4DB2-BD59-A6C34878D82A}">
                    <a16:rowId xmlns:a16="http://schemas.microsoft.com/office/drawing/2014/main" val="2103215082"/>
                  </a:ext>
                </a:extLst>
              </a:tr>
            </a:tbl>
          </a:graphicData>
        </a:graphic>
      </p:graphicFrame>
    </p:spTree>
    <p:extLst>
      <p:ext uri="{BB962C8B-B14F-4D97-AF65-F5344CB8AC3E}">
        <p14:creationId xmlns:p14="http://schemas.microsoft.com/office/powerpoint/2010/main" val="202283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446422708"/>
              </p:ext>
            </p:extLst>
          </p:nvPr>
        </p:nvGraphicFramePr>
        <p:xfrm>
          <a:off x="797442" y="1197935"/>
          <a:ext cx="7549116" cy="2489437"/>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Fira Sans Condensed" panose="020B0503050000020004" pitchFamily="34" charset="0"/>
                          <a:cs typeface="Rajdhani" panose="020B0604020202020204" charset="-94"/>
                        </a:rPr>
                        <a:t>Findings</a:t>
                      </a:r>
                      <a:r>
                        <a:rPr lang="tr-TR" sz="1600" b="1" dirty="0">
                          <a:solidFill>
                            <a:schemeClr val="tx2"/>
                          </a:solidFill>
                          <a:latin typeface="Fira Sans Condensed" panose="020B0503050000020004" pitchFamily="34" charset="0"/>
                          <a:cs typeface="Rajdhani" panose="020B0604020202020204" charset="-94"/>
                        </a:rPr>
                        <a:t>/</a:t>
                      </a:r>
                      <a:r>
                        <a:rPr lang="tr-TR" sz="1600" b="1" dirty="0" err="1">
                          <a:solidFill>
                            <a:schemeClr val="tx2"/>
                          </a:solidFill>
                          <a:latin typeface="Fira Sans Condensed" panose="020B0503050000020004" pitchFamily="34" charset="0"/>
                          <a:cs typeface="Rajdhani" panose="020B0604020202020204" charset="-94"/>
                        </a:rPr>
                        <a:t>Problems</a:t>
                      </a:r>
                      <a:endParaRPr lang="en-GB" sz="1600" b="1" dirty="0">
                        <a:solidFill>
                          <a:schemeClr val="tx2"/>
                        </a:solidFill>
                        <a:latin typeface="Fira Sans Condensed" panose="020B0503050000020004" pitchFamily="34" charset="0"/>
                        <a:cs typeface="Rajdhani" panose="020B0604020202020204" charset="-94"/>
                      </a:endParaRPr>
                    </a:p>
                  </a:txBody>
                  <a:tcPr/>
                </a:tc>
                <a:tc>
                  <a:txBody>
                    <a:bodyPr/>
                    <a:lstStyle/>
                    <a:p>
                      <a:pPr algn="ctr"/>
                      <a:r>
                        <a:rPr lang="tr-TR" sz="1600" b="1" dirty="0" err="1">
                          <a:solidFill>
                            <a:schemeClr val="tx2"/>
                          </a:solidFill>
                          <a:latin typeface="Fira Sans Condensed" panose="020B0503050000020004" pitchFamily="34" charset="0"/>
                          <a:cs typeface="Rajdhani" panose="020B0604020202020204" charset="-94"/>
                        </a:rPr>
                        <a:t>Decision</a:t>
                      </a:r>
                      <a:endParaRPr lang="en-GB" sz="1600" b="1" dirty="0">
                        <a:solidFill>
                          <a:schemeClr val="tx2"/>
                        </a:solidFill>
                        <a:latin typeface="Fira Sans Condensed" panose="020B0503050000020004" pitchFamily="34" charset="0"/>
                        <a:cs typeface="Rajdhani" panose="020B0604020202020204" charset="-94"/>
                      </a:endParaRPr>
                    </a:p>
                  </a:txBody>
                  <a:tcPr/>
                </a:tc>
                <a:tc>
                  <a:txBody>
                    <a:bodyPr/>
                    <a:lstStyle/>
                    <a:p>
                      <a:pPr algn="ctr"/>
                      <a:r>
                        <a:rPr lang="tr-TR" sz="1600" b="1" dirty="0" err="1">
                          <a:solidFill>
                            <a:schemeClr val="tx2"/>
                          </a:solidFill>
                          <a:latin typeface="Fira Sans Condensed" panose="020B0503050000020004" pitchFamily="34" charset="0"/>
                          <a:cs typeface="Rajdhani" panose="020B0604020202020204" charset="-94"/>
                        </a:rPr>
                        <a:t>Impact</a:t>
                      </a:r>
                      <a:endParaRPr lang="en-GB" sz="1600" b="1" dirty="0">
                        <a:solidFill>
                          <a:schemeClr val="tx2"/>
                        </a:solidFill>
                        <a:latin typeface="Fira Sans Condensed" panose="020B0503050000020004" pitchFamily="34" charset="0"/>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Duplicate Rows Based on Text Column</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Removed 2</a:t>
                      </a:r>
                      <a:r>
                        <a:rPr lang="tr-TR" sz="1600" b="0" i="0" u="none" strike="noStrike" cap="none" dirty="0">
                          <a:solidFill>
                            <a:schemeClr val="tx2"/>
                          </a:solidFill>
                          <a:latin typeface="Fira Sans Condensed" panose="020B0503050000020004" pitchFamily="34" charset="0"/>
                          <a:ea typeface="Arial"/>
                          <a:cs typeface="Arial"/>
                          <a:sym typeface="Arial"/>
                        </a:rPr>
                        <a:t>,</a:t>
                      </a:r>
                      <a:r>
                        <a:rPr lang="en-GB" sz="1600" b="0" i="0" u="none" strike="noStrike" cap="none" dirty="0">
                          <a:solidFill>
                            <a:schemeClr val="tx2"/>
                          </a:solidFill>
                          <a:latin typeface="Fira Sans Condensed" panose="020B0503050000020004" pitchFamily="34" charset="0"/>
                          <a:ea typeface="Arial"/>
                          <a:cs typeface="Arial"/>
                          <a:sym typeface="Arial"/>
                        </a:rPr>
                        <a:t>219 Rows</a:t>
                      </a:r>
                      <a:endParaRPr lang="en-GB" sz="16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Enhanced Data Relevance for Maintenance Improvements</a:t>
                      </a:r>
                      <a:endParaRPr lang="en-GB" sz="16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Tweets Sent by Thameslink Accounts</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Removed 9 Authors</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cs typeface="Arial"/>
                          <a:sym typeface="Arial"/>
                        </a:rPr>
                        <a:t>Enhanced Data Purity and Content Relevance</a:t>
                      </a:r>
                    </a:p>
                  </a:txBody>
                  <a:tcPr/>
                </a:tc>
                <a:extLst>
                  <a:ext uri="{0D108BD9-81ED-4DB2-BD59-A6C34878D82A}">
                    <a16:rowId xmlns:a16="http://schemas.microsoft.com/office/drawing/2014/main" val="931545017"/>
                  </a:ext>
                </a:extLst>
              </a:tr>
              <a:tr h="419223">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Delay Related Topics</a:t>
                      </a:r>
                      <a:endParaRPr lang="en-GB" sz="16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Removed 7,645 Rows (64% of Data)</a:t>
                      </a:r>
                    </a:p>
                  </a:txBody>
                  <a:tcPr/>
                </a:tc>
                <a:tc>
                  <a:txBody>
                    <a:bodyPr/>
                    <a:lstStyle/>
                    <a:p>
                      <a:pPr marR="0" algn="l" rtl="0">
                        <a:lnSpc>
                          <a:spcPct val="100000"/>
                        </a:lnSpc>
                        <a:spcBef>
                          <a:spcPts val="0"/>
                        </a:spcBef>
                        <a:spcAft>
                          <a:spcPts val="0"/>
                        </a:spcAft>
                        <a:buClr>
                          <a:srgbClr val="000000"/>
                        </a:buClr>
                        <a:buFont typeface="Arial"/>
                      </a:pPr>
                      <a:r>
                        <a:rPr lang="en-GB" sz="1600" b="0" i="0" u="none" strike="noStrike" cap="none" dirty="0">
                          <a:solidFill>
                            <a:schemeClr val="tx2"/>
                          </a:solidFill>
                          <a:latin typeface="Fira Sans Condensed" panose="020B0503050000020004" pitchFamily="34" charset="0"/>
                          <a:ea typeface="Arial"/>
                          <a:cs typeface="Arial"/>
                          <a:sym typeface="Arial"/>
                        </a:rPr>
                        <a:t>Reduced Noise and Enhanced Data Relevance</a:t>
                      </a:r>
                      <a:endParaRPr lang="en-GB" sz="16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3974847340"/>
                  </a:ext>
                </a:extLst>
              </a:tr>
            </a:tbl>
          </a:graphicData>
        </a:graphic>
      </p:graphicFrame>
    </p:spTree>
    <p:extLst>
      <p:ext uri="{BB962C8B-B14F-4D97-AF65-F5344CB8AC3E}">
        <p14:creationId xmlns:p14="http://schemas.microsoft.com/office/powerpoint/2010/main" val="59630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2" name="Picture 1" descr="A graph of a number and a bar">
            <a:extLst>
              <a:ext uri="{FF2B5EF4-FFF2-40B4-BE49-F238E27FC236}">
                <a16:creationId xmlns:a16="http://schemas.microsoft.com/office/drawing/2014/main" id="{2039743D-4C00-86B7-8638-584789955CF0}"/>
              </a:ext>
            </a:extLst>
          </p:cNvPr>
          <p:cNvPicPr>
            <a:picLocks noChangeAspect="1"/>
          </p:cNvPicPr>
          <p:nvPr/>
        </p:nvPicPr>
        <p:blipFill>
          <a:blip r:embed="rId3"/>
          <a:stretch>
            <a:fillRect/>
          </a:stretch>
        </p:blipFill>
        <p:spPr>
          <a:xfrm>
            <a:off x="720100" y="1202641"/>
            <a:ext cx="3494408" cy="3761807"/>
          </a:xfrm>
          <a:prstGeom prst="rect">
            <a:avLst/>
          </a:prstGeom>
          <a:effectLst>
            <a:softEdge rad="63500"/>
          </a:effectLst>
        </p:spPr>
      </p:pic>
      <p:sp>
        <p:nvSpPr>
          <p:cNvPr id="3" name="Star: 4 Points 2">
            <a:extLst>
              <a:ext uri="{FF2B5EF4-FFF2-40B4-BE49-F238E27FC236}">
                <a16:creationId xmlns:a16="http://schemas.microsoft.com/office/drawing/2014/main" id="{34D9AA09-B5B4-74C1-402A-D46CFB4408A6}"/>
              </a:ext>
            </a:extLst>
          </p:cNvPr>
          <p:cNvSpPr/>
          <p:nvPr/>
        </p:nvSpPr>
        <p:spPr>
          <a:xfrm>
            <a:off x="1203452" y="1346098"/>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4 Points 4">
            <a:extLst>
              <a:ext uri="{FF2B5EF4-FFF2-40B4-BE49-F238E27FC236}">
                <a16:creationId xmlns:a16="http://schemas.microsoft.com/office/drawing/2014/main" id="{962E40F2-14BD-3189-ADA8-CB00A3B7FEFA}"/>
              </a:ext>
            </a:extLst>
          </p:cNvPr>
          <p:cNvSpPr/>
          <p:nvPr/>
        </p:nvSpPr>
        <p:spPr>
          <a:xfrm>
            <a:off x="1506119" y="21095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4 Points 5">
            <a:extLst>
              <a:ext uri="{FF2B5EF4-FFF2-40B4-BE49-F238E27FC236}">
                <a16:creationId xmlns:a16="http://schemas.microsoft.com/office/drawing/2014/main" id="{3F88ED1E-CD4C-012F-C1B9-8E9CF23599E5}"/>
              </a:ext>
            </a:extLst>
          </p:cNvPr>
          <p:cNvSpPr/>
          <p:nvPr/>
        </p:nvSpPr>
        <p:spPr>
          <a:xfrm>
            <a:off x="1348418" y="2027111"/>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4 Points 6">
            <a:extLst>
              <a:ext uri="{FF2B5EF4-FFF2-40B4-BE49-F238E27FC236}">
                <a16:creationId xmlns:a16="http://schemas.microsoft.com/office/drawing/2014/main" id="{F1E44F98-060B-C461-5441-E3B7197997A4}"/>
              </a:ext>
            </a:extLst>
          </p:cNvPr>
          <p:cNvSpPr/>
          <p:nvPr/>
        </p:nvSpPr>
        <p:spPr>
          <a:xfrm>
            <a:off x="1645493" y="2638658"/>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pic>
        <p:nvPicPr>
          <p:cNvPr id="8" name="Picture 7" descr="A graph of number and bar graph">
            <a:extLst>
              <a:ext uri="{FF2B5EF4-FFF2-40B4-BE49-F238E27FC236}">
                <a16:creationId xmlns:a16="http://schemas.microsoft.com/office/drawing/2014/main" id="{D699B5A8-EBD3-E30B-C1EF-BB465270CC1D}"/>
              </a:ext>
            </a:extLst>
          </p:cNvPr>
          <p:cNvPicPr>
            <a:picLocks noChangeAspect="1"/>
          </p:cNvPicPr>
          <p:nvPr/>
        </p:nvPicPr>
        <p:blipFill>
          <a:blip r:embed="rId4"/>
          <a:stretch>
            <a:fillRect/>
          </a:stretch>
        </p:blipFill>
        <p:spPr>
          <a:xfrm>
            <a:off x="5401972" y="1169645"/>
            <a:ext cx="3494409" cy="3827798"/>
          </a:xfrm>
          <a:prstGeom prst="rect">
            <a:avLst/>
          </a:prstGeom>
          <a:effectLst>
            <a:softEdge rad="63500"/>
          </a:effectLst>
        </p:spPr>
      </p:pic>
      <p:sp>
        <p:nvSpPr>
          <p:cNvPr id="9" name="Oval 8">
            <a:extLst>
              <a:ext uri="{FF2B5EF4-FFF2-40B4-BE49-F238E27FC236}">
                <a16:creationId xmlns:a16="http://schemas.microsoft.com/office/drawing/2014/main" id="{A2F6D8F3-F264-06C9-790C-937443A5611F}"/>
              </a:ext>
            </a:extLst>
          </p:cNvPr>
          <p:cNvSpPr/>
          <p:nvPr/>
        </p:nvSpPr>
        <p:spPr>
          <a:xfrm>
            <a:off x="2364058" y="2753773"/>
            <a:ext cx="2096429" cy="192812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81CCC33-8697-EB00-20C2-3291E10EB366}"/>
              </a:ext>
            </a:extLst>
          </p:cNvPr>
          <p:cNvCxnSpPr>
            <a:stCxn id="8" idx="1"/>
            <a:endCxn id="9" idx="5"/>
          </p:cNvCxnSpPr>
          <p:nvPr/>
        </p:nvCxnSpPr>
        <p:spPr>
          <a:xfrm flipH="1">
            <a:off x="4153472" y="3083544"/>
            <a:ext cx="1248500" cy="13159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557BD1-1E35-4E1D-D463-C841676484DE}"/>
              </a:ext>
            </a:extLst>
          </p:cNvPr>
          <p:cNvCxnSpPr>
            <a:stCxn id="8" idx="1"/>
          </p:cNvCxnSpPr>
          <p:nvPr/>
        </p:nvCxnSpPr>
        <p:spPr>
          <a:xfrm flipH="1" flipV="1">
            <a:off x="3516351" y="2753773"/>
            <a:ext cx="1885621" cy="32977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6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4" name="Picture 3" descr="A graph of a problem">
            <a:extLst>
              <a:ext uri="{FF2B5EF4-FFF2-40B4-BE49-F238E27FC236}">
                <a16:creationId xmlns:a16="http://schemas.microsoft.com/office/drawing/2014/main" id="{25391FB0-6647-5E75-F6CD-064666214DD5}"/>
              </a:ext>
            </a:extLst>
          </p:cNvPr>
          <p:cNvPicPr>
            <a:picLocks noChangeAspect="1"/>
          </p:cNvPicPr>
          <p:nvPr/>
        </p:nvPicPr>
        <p:blipFill>
          <a:blip r:embed="rId3"/>
          <a:stretch>
            <a:fillRect/>
          </a:stretch>
        </p:blipFill>
        <p:spPr>
          <a:xfrm>
            <a:off x="97390" y="1500127"/>
            <a:ext cx="4358973" cy="3025993"/>
          </a:xfrm>
          <a:prstGeom prst="rect">
            <a:avLst/>
          </a:prstGeom>
          <a:effectLst>
            <a:softEdge rad="63500"/>
          </a:effectLst>
        </p:spPr>
      </p:pic>
      <p:pic>
        <p:nvPicPr>
          <p:cNvPr id="3" name="Picture 2">
            <a:extLst>
              <a:ext uri="{FF2B5EF4-FFF2-40B4-BE49-F238E27FC236}">
                <a16:creationId xmlns:a16="http://schemas.microsoft.com/office/drawing/2014/main" id="{03C8652A-C6A2-FAD7-432E-5107D33B62CA}"/>
              </a:ext>
            </a:extLst>
          </p:cNvPr>
          <p:cNvPicPr>
            <a:picLocks noChangeAspect="1"/>
          </p:cNvPicPr>
          <p:nvPr/>
        </p:nvPicPr>
        <p:blipFill>
          <a:blip r:embed="rId4"/>
          <a:stretch>
            <a:fillRect/>
          </a:stretch>
        </p:blipFill>
        <p:spPr>
          <a:xfrm>
            <a:off x="4721928" y="1500127"/>
            <a:ext cx="4324682" cy="3025992"/>
          </a:xfrm>
          <a:prstGeom prst="rect">
            <a:avLst/>
          </a:prstGeom>
          <a:effectLst>
            <a:softEdge rad="63500"/>
          </a:effectLst>
        </p:spPr>
      </p:pic>
    </p:spTree>
    <p:extLst>
      <p:ext uri="{BB962C8B-B14F-4D97-AF65-F5344CB8AC3E}">
        <p14:creationId xmlns:p14="http://schemas.microsoft.com/office/powerpoint/2010/main" val="349122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latin typeface="Rajdhani" panose="020B0604020202020204" charset="-94"/>
                <a:ea typeface="Fira Sans Condensed"/>
                <a:cs typeface="Rajdhani" panose="020B0604020202020204" charset="-94"/>
                <a:sym typeface="Fira Sans Condensed"/>
              </a:rPr>
              <a:t>Summary</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964399"/>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59907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6" y="969256"/>
            <a:ext cx="5909100"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Described the data structure and checked for annotations</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633492"/>
            <a:ext cx="7173944"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Assessed data quantity, distributions, representation</a:t>
            </a:r>
            <a:r>
              <a:rPr lang="en-US" sz="1600" dirty="0">
                <a:solidFill>
                  <a:schemeClr val="accent4"/>
                </a:solidFill>
                <a:latin typeface="Fira Sans Condensed" panose="020B0503050000020004" pitchFamily="34" charset="0"/>
              </a:rPr>
              <a:t>.</a:t>
            </a:r>
          </a:p>
        </p:txBody>
      </p:sp>
      <p:pic>
        <p:nvPicPr>
          <p:cNvPr id="4" name="Graphic 3" descr="Streetcar with solid fill">
            <a:extLst>
              <a:ext uri="{FF2B5EF4-FFF2-40B4-BE49-F238E27FC236}">
                <a16:creationId xmlns:a16="http://schemas.microsoft.com/office/drawing/2014/main" id="{F8EC1771-CAE6-7D84-1FA1-D0694EA52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52" y="2234580"/>
            <a:ext cx="356615" cy="356615"/>
          </a:xfrm>
          <a:prstGeom prst="rect">
            <a:avLst/>
          </a:prstGeom>
        </p:spPr>
      </p:pic>
      <p:pic>
        <p:nvPicPr>
          <p:cNvPr id="7" name="Graphic 6" descr="Streetcar with solid fill">
            <a:extLst>
              <a:ext uri="{FF2B5EF4-FFF2-40B4-BE49-F238E27FC236}">
                <a16:creationId xmlns:a16="http://schemas.microsoft.com/office/drawing/2014/main" id="{6630FBBE-E8D0-EEB4-460B-F1B583F19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2868422"/>
            <a:ext cx="356615" cy="356615"/>
          </a:xfrm>
          <a:prstGeom prst="rect">
            <a:avLst/>
          </a:prstGeom>
        </p:spPr>
      </p:pic>
      <p:sp>
        <p:nvSpPr>
          <p:cNvPr id="8" name="TextBox 7">
            <a:extLst>
              <a:ext uri="{FF2B5EF4-FFF2-40B4-BE49-F238E27FC236}">
                <a16:creationId xmlns:a16="http://schemas.microsoft.com/office/drawing/2014/main" id="{590CB282-C600-3FEC-B657-0423D7ED697C}"/>
              </a:ext>
            </a:extLst>
          </p:cNvPr>
          <p:cNvSpPr txBox="1"/>
          <p:nvPr/>
        </p:nvSpPr>
        <p:spPr>
          <a:xfrm>
            <a:off x="1250155" y="2195559"/>
            <a:ext cx="7723723"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Usage of complete dataset </a:t>
            </a:r>
            <a:r>
              <a:rPr lang="en-US" sz="1600" dirty="0">
                <a:solidFill>
                  <a:schemeClr val="accent4"/>
                </a:solidFill>
                <a:latin typeface="Fira Sans Condensed" panose="020B0503050000020004" pitchFamily="34" charset="0"/>
              </a:rPr>
              <a:t>.</a:t>
            </a:r>
          </a:p>
        </p:txBody>
      </p:sp>
      <p:pic>
        <p:nvPicPr>
          <p:cNvPr id="11" name="Graphic 10" descr="Streetcar with solid fill">
            <a:extLst>
              <a:ext uri="{FF2B5EF4-FFF2-40B4-BE49-F238E27FC236}">
                <a16:creationId xmlns:a16="http://schemas.microsoft.com/office/drawing/2014/main" id="{D43D8C7C-57E6-B15A-5577-04B08D1CC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3502264"/>
            <a:ext cx="356615" cy="356615"/>
          </a:xfrm>
          <a:prstGeom prst="rect">
            <a:avLst/>
          </a:prstGeom>
        </p:spPr>
      </p:pic>
      <p:sp>
        <p:nvSpPr>
          <p:cNvPr id="12" name="TextBox 11">
            <a:extLst>
              <a:ext uri="{FF2B5EF4-FFF2-40B4-BE49-F238E27FC236}">
                <a16:creationId xmlns:a16="http://schemas.microsoft.com/office/drawing/2014/main" id="{1FF6FE76-1377-C242-1B18-8E92B12DDF95}"/>
              </a:ext>
            </a:extLst>
          </p:cNvPr>
          <p:cNvSpPr txBox="1"/>
          <p:nvPr/>
        </p:nvSpPr>
        <p:spPr>
          <a:xfrm>
            <a:off x="1250156" y="2901984"/>
            <a:ext cx="4400550"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Handled missing values.</a:t>
            </a:r>
            <a:endParaRPr lang="en-US" sz="1600" dirty="0">
              <a:solidFill>
                <a:schemeClr val="accent4"/>
              </a:solidFill>
              <a:latin typeface="Fira Sans Condensed" panose="020B0503050000020004" pitchFamily="34" charset="0"/>
            </a:endParaRPr>
          </a:p>
        </p:txBody>
      </p:sp>
      <p:pic>
        <p:nvPicPr>
          <p:cNvPr id="13" name="Graphic 12" descr="Streetcar with solid fill">
            <a:extLst>
              <a:ext uri="{FF2B5EF4-FFF2-40B4-BE49-F238E27FC236}">
                <a16:creationId xmlns:a16="http://schemas.microsoft.com/office/drawing/2014/main" id="{64DF566E-7396-4194-92F5-4E7E55A7B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4136106"/>
            <a:ext cx="356615" cy="356615"/>
          </a:xfrm>
          <a:prstGeom prst="rect">
            <a:avLst/>
          </a:prstGeom>
        </p:spPr>
      </p:pic>
      <p:sp>
        <p:nvSpPr>
          <p:cNvPr id="14" name="TextBox 13">
            <a:extLst>
              <a:ext uri="{FF2B5EF4-FFF2-40B4-BE49-F238E27FC236}">
                <a16:creationId xmlns:a16="http://schemas.microsoft.com/office/drawing/2014/main" id="{2F7590DC-FABB-B712-EA1C-8116E5B7A50F}"/>
              </a:ext>
            </a:extLst>
          </p:cNvPr>
          <p:cNvSpPr txBox="1"/>
          <p:nvPr/>
        </p:nvSpPr>
        <p:spPr>
          <a:xfrm>
            <a:off x="1250156" y="3526682"/>
            <a:ext cx="4400550"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Identified outliers.</a:t>
            </a:r>
            <a:endParaRPr lang="en-US" sz="1600" dirty="0">
              <a:solidFill>
                <a:schemeClr val="accent4"/>
              </a:solidFill>
              <a:latin typeface="Fira Sans Condensed" panose="020B0503050000020004" pitchFamily="34" charset="0"/>
            </a:endParaRPr>
          </a:p>
        </p:txBody>
      </p:sp>
      <p:sp>
        <p:nvSpPr>
          <p:cNvPr id="16" name="TextBox 15">
            <a:extLst>
              <a:ext uri="{FF2B5EF4-FFF2-40B4-BE49-F238E27FC236}">
                <a16:creationId xmlns:a16="http://schemas.microsoft.com/office/drawing/2014/main" id="{70348A7B-113E-D7A6-21DF-715B1238EDAB}"/>
              </a:ext>
            </a:extLst>
          </p:cNvPr>
          <p:cNvSpPr txBox="1"/>
          <p:nvPr/>
        </p:nvSpPr>
        <p:spPr>
          <a:xfrm>
            <a:off x="1250155" y="4160524"/>
            <a:ext cx="7723723" cy="338554"/>
          </a:xfrm>
          <a:prstGeom prst="rect">
            <a:avLst/>
          </a:prstGeom>
          <a:noFill/>
        </p:spPr>
        <p:txBody>
          <a:bodyPr wrap="square" rtlCol="0">
            <a:spAutoFit/>
          </a:bodyPr>
          <a:lstStyle/>
          <a:p>
            <a:r>
              <a:rPr lang="en-GB" sz="1600" b="0" i="0" dirty="0">
                <a:solidFill>
                  <a:schemeClr val="tx2"/>
                </a:solidFill>
                <a:effectLst/>
                <a:latin typeface="Fira Sans Condensed" panose="020B0503050000020004" pitchFamily="34" charset="0"/>
              </a:rPr>
              <a:t>Clarified </a:t>
            </a:r>
            <a:r>
              <a:rPr lang="tr-TR" sz="1600" b="0" i="0" dirty="0">
                <a:solidFill>
                  <a:schemeClr val="tx2"/>
                </a:solidFill>
                <a:effectLst/>
                <a:latin typeface="Fira Sans Condensed" panose="020B0503050000020004" pitchFamily="34" charset="0"/>
              </a:rPr>
              <a:t>decisions.</a:t>
            </a:r>
            <a:endParaRPr lang="en-US" sz="1600"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427023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783" name="Picture 782" descr="A train on a foggy night&#10;&#10;Description automatically generated">
            <a:extLst>
              <a:ext uri="{FF2B5EF4-FFF2-40B4-BE49-F238E27FC236}">
                <a16:creationId xmlns:a16="http://schemas.microsoft.com/office/drawing/2014/main" id="{46CFAEDD-0360-5F29-9BEE-46B1F8D727F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32758" y="362977"/>
            <a:ext cx="8671073" cy="4662020"/>
          </a:xfrm>
          <a:prstGeom prst="rect">
            <a:avLst/>
          </a:prstGeom>
          <a:effectLst>
            <a:glow>
              <a:schemeClr val="accent1">
                <a:alpha val="0"/>
              </a:schemeClr>
            </a:glow>
            <a:outerShdw blurRad="1244600" dist="63500" dir="19020000" algn="ctr" rotWithShape="0">
              <a:srgbClr val="000000">
                <a:alpha val="43137"/>
              </a:srgbClr>
            </a:outerShdw>
            <a:reflection blurRad="1270000" stA="0" endPos="65000" dist="990600" dir="5400000" sy="-100000" algn="bl" rotWithShape="0"/>
            <a:softEdge rad="635000"/>
          </a:effectLst>
        </p:spPr>
      </p:pic>
      <p:sp>
        <p:nvSpPr>
          <p:cNvPr id="696" name="Google Shape;696;p30"/>
          <p:cNvSpPr txBox="1">
            <a:spLocks noGrp="1"/>
          </p:cNvSpPr>
          <p:nvPr>
            <p:ph type="title"/>
          </p:nvPr>
        </p:nvSpPr>
        <p:spPr>
          <a:xfrm>
            <a:off x="720100" y="207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Table</a:t>
            </a:r>
            <a:r>
              <a:rPr lang="tr-TR" dirty="0"/>
              <a:t> of Content</a:t>
            </a:r>
            <a:endParaRPr dirty="0"/>
          </a:p>
        </p:txBody>
      </p:sp>
      <p:sp>
        <p:nvSpPr>
          <p:cNvPr id="709" name="Google Shape;709;p30"/>
          <p:cNvSpPr txBox="1"/>
          <p:nvPr/>
        </p:nvSpPr>
        <p:spPr>
          <a:xfrm>
            <a:off x="573316" y="2845113"/>
            <a:ext cx="3991703" cy="1415802"/>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sym typeface="Fira Sans Condensed"/>
              </a:rPr>
              <a:t>Launching</a:t>
            </a:r>
            <a:r>
              <a:rPr lang="tr-TR" sz="1800" dirty="0">
                <a:solidFill>
                  <a:schemeClr val="bg2"/>
                </a:solidFill>
                <a:latin typeface="Fira Sans Condensed"/>
                <a:ea typeface="Fira Sans Condensed"/>
                <a:cs typeface="Fira Sans Condensed"/>
                <a:sym typeface="Fira Sans Condensed"/>
              </a:rPr>
              <a:t> </a:t>
            </a:r>
            <a:r>
              <a:rPr lang="tr-TR" sz="1800" dirty="0">
                <a:solidFill>
                  <a:schemeClr val="tx2"/>
                </a:solidFill>
                <a:latin typeface="Fira Sans Condensed"/>
                <a:sym typeface="Fira Sans Condensed"/>
              </a:rPr>
              <a:t>Data Preparation</a:t>
            </a:r>
            <a:endParaRPr lang="en-US" sz="1800" dirty="0">
              <a:solidFill>
                <a:schemeClr val="tx2"/>
              </a:solidFill>
              <a:latin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en-GB" sz="1800" dirty="0">
                <a:solidFill>
                  <a:schemeClr val="tx2"/>
                </a:solidFill>
                <a:latin typeface="Fira Sans Condensed"/>
                <a:ea typeface="Fira Sans Condensed"/>
                <a:cs typeface="Fira Sans Condensed"/>
                <a:sym typeface="Fira Sans Condensed"/>
              </a:rPr>
              <a:t>ETL Process Enhancements at a Glance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Before and After ETL</a:t>
            </a: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lang="tr-TR" sz="20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grpSp>
        <p:nvGrpSpPr>
          <p:cNvPr id="722" name="Google Shape;722;p30"/>
          <p:cNvGrpSpPr/>
          <p:nvPr/>
        </p:nvGrpSpPr>
        <p:grpSpPr>
          <a:xfrm>
            <a:off x="5476732" y="1600488"/>
            <a:ext cx="2799237" cy="641084"/>
            <a:chOff x="5535122" y="2634933"/>
            <a:chExt cx="2923460" cy="619576"/>
          </a:xfrm>
        </p:grpSpPr>
        <p:sp>
          <p:nvSpPr>
            <p:cNvPr id="725" name="Google Shape;725;p30"/>
            <p:cNvSpPr txBox="1"/>
            <p:nvPr/>
          </p:nvSpPr>
          <p:spPr>
            <a:xfrm>
              <a:off x="6248482" y="2770009"/>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535122" y="263493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a:t>
              </a:r>
              <a:r>
                <a:rPr lang="tr-TR" sz="2000" b="1" dirty="0">
                  <a:solidFill>
                    <a:schemeClr val="lt2"/>
                  </a:solidFill>
                  <a:latin typeface="Rajdhani"/>
                  <a:ea typeface="Rajdhani"/>
                  <a:cs typeface="Rajdhani"/>
                  <a:sym typeface="Rajdhani"/>
                </a:rPr>
                <a:t>2</a:t>
              </a:r>
              <a:endParaRPr sz="2000" b="1" dirty="0">
                <a:solidFill>
                  <a:schemeClr val="lt2"/>
                </a:solidFill>
                <a:latin typeface="Rajdhani"/>
                <a:ea typeface="Rajdhani"/>
                <a:cs typeface="Rajdhani"/>
                <a:sym typeface="Rajdhani"/>
              </a:endParaRPr>
            </a:p>
          </p:txBody>
        </p:sp>
      </p:grpSp>
      <p:cxnSp>
        <p:nvCxnSpPr>
          <p:cNvPr id="654" name="Straight Connector 653">
            <a:extLst>
              <a:ext uri="{FF2B5EF4-FFF2-40B4-BE49-F238E27FC236}">
                <a16:creationId xmlns:a16="http://schemas.microsoft.com/office/drawing/2014/main" id="{598CCAD7-3565-8FBD-762D-E64AA4B2753C}"/>
              </a:ext>
            </a:extLst>
          </p:cNvPr>
          <p:cNvCxnSpPr>
            <a:cxnSpLocks/>
          </p:cNvCxnSpPr>
          <p:nvPr/>
        </p:nvCxnSpPr>
        <p:spPr>
          <a:xfrm>
            <a:off x="4774781" y="971490"/>
            <a:ext cx="0" cy="358696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60" name="Straight Connector 659">
            <a:extLst>
              <a:ext uri="{FF2B5EF4-FFF2-40B4-BE49-F238E27FC236}">
                <a16:creationId xmlns:a16="http://schemas.microsoft.com/office/drawing/2014/main" id="{B142A2F0-71B0-A87C-AF54-31B26BF01275}"/>
              </a:ext>
            </a:extLst>
          </p:cNvPr>
          <p:cNvCxnSpPr/>
          <p:nvPr/>
        </p:nvCxnSpPr>
        <p:spPr>
          <a:xfrm>
            <a:off x="3925895" y="380274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73" name="TextBox 672">
            <a:extLst>
              <a:ext uri="{FF2B5EF4-FFF2-40B4-BE49-F238E27FC236}">
                <a16:creationId xmlns:a16="http://schemas.microsoft.com/office/drawing/2014/main" id="{A0ECE4B7-32E0-A8D0-8C13-CB6EFB324408}"/>
              </a:ext>
            </a:extLst>
          </p:cNvPr>
          <p:cNvSpPr txBox="1"/>
          <p:nvPr/>
        </p:nvSpPr>
        <p:spPr>
          <a:xfrm>
            <a:off x="2513196" y="2528097"/>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3</a:t>
            </a:r>
            <a:endParaRPr lang="en" sz="2000" b="1" dirty="0">
              <a:solidFill>
                <a:schemeClr val="lt2"/>
              </a:solidFill>
              <a:latin typeface="Rajdhani"/>
              <a:cs typeface="Rajdhani"/>
              <a:sym typeface="Rajdhani"/>
            </a:endParaRPr>
          </a:p>
        </p:txBody>
      </p:sp>
      <p:sp>
        <p:nvSpPr>
          <p:cNvPr id="676" name="TextBox 675">
            <a:extLst>
              <a:ext uri="{FF2B5EF4-FFF2-40B4-BE49-F238E27FC236}">
                <a16:creationId xmlns:a16="http://schemas.microsoft.com/office/drawing/2014/main" id="{72AC95D1-80C0-0263-ED3C-21D68345F13F}"/>
              </a:ext>
            </a:extLst>
          </p:cNvPr>
          <p:cNvSpPr txBox="1"/>
          <p:nvPr/>
        </p:nvSpPr>
        <p:spPr>
          <a:xfrm>
            <a:off x="731927" y="2528098"/>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ea typeface="Rajdhani"/>
                <a:cs typeface="Rajdhani"/>
                <a:sym typeface="Rajdhani"/>
              </a:rPr>
              <a:t>Data </a:t>
            </a:r>
            <a:r>
              <a:rPr lang="tr-TR" sz="2000" b="1" dirty="0" err="1">
                <a:solidFill>
                  <a:schemeClr val="lt2"/>
                </a:solidFill>
                <a:latin typeface="Rajdhani"/>
                <a:ea typeface="Rajdhani"/>
                <a:cs typeface="Rajdhani"/>
                <a:sym typeface="Rajdhani"/>
              </a:rPr>
              <a:t>Preparation</a:t>
            </a:r>
            <a:endParaRPr lang="en-US" sz="2000" b="1" dirty="0">
              <a:solidFill>
                <a:schemeClr val="lt2"/>
              </a:solidFill>
              <a:latin typeface="Rajdhani"/>
              <a:ea typeface="Rajdhani"/>
              <a:cs typeface="Rajdhani"/>
              <a:sym typeface="Rajdhani"/>
            </a:endParaRPr>
          </a:p>
        </p:txBody>
      </p:sp>
      <p:sp>
        <p:nvSpPr>
          <p:cNvPr id="681" name="TextBox 680">
            <a:extLst>
              <a:ext uri="{FF2B5EF4-FFF2-40B4-BE49-F238E27FC236}">
                <a16:creationId xmlns:a16="http://schemas.microsoft.com/office/drawing/2014/main" id="{B3423450-4F43-7F28-9574-FE1B7BB63E8D}"/>
              </a:ext>
            </a:extLst>
          </p:cNvPr>
          <p:cNvSpPr txBox="1"/>
          <p:nvPr/>
        </p:nvSpPr>
        <p:spPr>
          <a:xfrm>
            <a:off x="6315580" y="3506525"/>
            <a:ext cx="1590711" cy="400110"/>
          </a:xfrm>
          <a:prstGeom prst="rect">
            <a:avLst/>
          </a:prstGeom>
          <a:noFill/>
        </p:spPr>
        <p:txBody>
          <a:bodyPr wrap="square">
            <a:spAutoFit/>
          </a:bodyPr>
          <a:lstStyle/>
          <a:p>
            <a:pPr marL="0" lvl="0" indent="0" rtl="0">
              <a:spcBef>
                <a:spcPts val="0"/>
              </a:spcBef>
              <a:spcAft>
                <a:spcPts val="0"/>
              </a:spcAft>
              <a:buNone/>
            </a:pPr>
            <a:r>
              <a:rPr lang="tr-TR" sz="2000" b="1" dirty="0" err="1">
                <a:solidFill>
                  <a:schemeClr val="lt2"/>
                </a:solidFill>
                <a:latin typeface="Rajdhani"/>
                <a:cs typeface="Rajdhani"/>
                <a:sym typeface="Rajdhani"/>
              </a:rPr>
              <a:t>Summary</a:t>
            </a:r>
            <a:endParaRPr lang="de-DE" sz="2000" b="1" dirty="0">
              <a:solidFill>
                <a:schemeClr val="lt2"/>
              </a:solidFill>
              <a:latin typeface="Rajdhani"/>
              <a:cs typeface="Rajdhani"/>
              <a:sym typeface="Rajdhani"/>
            </a:endParaRPr>
          </a:p>
        </p:txBody>
      </p:sp>
      <p:sp>
        <p:nvSpPr>
          <p:cNvPr id="684" name="TextBox 683">
            <a:extLst>
              <a:ext uri="{FF2B5EF4-FFF2-40B4-BE49-F238E27FC236}">
                <a16:creationId xmlns:a16="http://schemas.microsoft.com/office/drawing/2014/main" id="{B7331666-3B1D-798A-A344-3A151124490D}"/>
              </a:ext>
            </a:extLst>
          </p:cNvPr>
          <p:cNvSpPr txBox="1"/>
          <p:nvPr/>
        </p:nvSpPr>
        <p:spPr>
          <a:xfrm>
            <a:off x="2969243" y="4358398"/>
            <a:ext cx="84108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5</a:t>
            </a:r>
            <a:endParaRPr lang="en" sz="2000" b="1" dirty="0">
              <a:solidFill>
                <a:schemeClr val="lt2"/>
              </a:solidFill>
              <a:latin typeface="Rajdhani"/>
              <a:cs typeface="Rajdhani"/>
              <a:sym typeface="Rajdhani"/>
            </a:endParaRPr>
          </a:p>
        </p:txBody>
      </p:sp>
      <p:sp>
        <p:nvSpPr>
          <p:cNvPr id="686" name="TextBox 685">
            <a:extLst>
              <a:ext uri="{FF2B5EF4-FFF2-40B4-BE49-F238E27FC236}">
                <a16:creationId xmlns:a16="http://schemas.microsoft.com/office/drawing/2014/main" id="{27D9DB57-61DE-D66F-73EF-1E1441F9FD04}"/>
              </a:ext>
            </a:extLst>
          </p:cNvPr>
          <p:cNvSpPr txBox="1"/>
          <p:nvPr/>
        </p:nvSpPr>
        <p:spPr>
          <a:xfrm>
            <a:off x="728900" y="4358398"/>
            <a:ext cx="2492110"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Next</a:t>
            </a:r>
            <a:r>
              <a:rPr lang="tr-TR" sz="2000" b="1" dirty="0">
                <a:solidFill>
                  <a:schemeClr val="lt2"/>
                </a:solidFill>
                <a:latin typeface="Rajdhani"/>
                <a:ea typeface="Rajdhani"/>
                <a:cs typeface="Rajdhani"/>
                <a:sym typeface="Rajdhani"/>
              </a:rPr>
              <a:t> </a:t>
            </a:r>
            <a:r>
              <a:rPr lang="tr-TR" sz="2000" b="1" dirty="0" err="1">
                <a:solidFill>
                  <a:schemeClr val="lt2"/>
                </a:solidFill>
                <a:latin typeface="Rajdhani"/>
                <a:ea typeface="Rajdhani"/>
                <a:cs typeface="Rajdhani"/>
                <a:sym typeface="Rajdhani"/>
              </a:rPr>
              <a:t>Steps</a:t>
            </a:r>
            <a:endParaRPr lang="en-US" sz="2000" b="1" dirty="0">
              <a:solidFill>
                <a:schemeClr val="lt2"/>
              </a:solidFill>
              <a:latin typeface="Rajdhani"/>
              <a:ea typeface="Rajdhani"/>
              <a:cs typeface="Rajdhani"/>
              <a:sym typeface="Rajdhani"/>
            </a:endParaRPr>
          </a:p>
        </p:txBody>
      </p:sp>
      <p:cxnSp>
        <p:nvCxnSpPr>
          <p:cNvPr id="744" name="Google Shape;741;p30">
            <a:extLst>
              <a:ext uri="{FF2B5EF4-FFF2-40B4-BE49-F238E27FC236}">
                <a16:creationId xmlns:a16="http://schemas.microsoft.com/office/drawing/2014/main" id="{263CDC1C-AA83-33C8-972D-2A03257DB6E4}"/>
              </a:ext>
            </a:extLst>
          </p:cNvPr>
          <p:cNvCxnSpPr>
            <a:cxnSpLocks/>
          </p:cNvCxnSpPr>
          <p:nvPr/>
        </p:nvCxnSpPr>
        <p:spPr>
          <a:xfrm flipV="1">
            <a:off x="3983598" y="986046"/>
            <a:ext cx="771267" cy="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41;p30">
            <a:extLst>
              <a:ext uri="{FF2B5EF4-FFF2-40B4-BE49-F238E27FC236}">
                <a16:creationId xmlns:a16="http://schemas.microsoft.com/office/drawing/2014/main" id="{D4237317-2649-FC7A-3679-9FD02E94C85E}"/>
              </a:ext>
            </a:extLst>
          </p:cNvPr>
          <p:cNvCxnSpPr>
            <a:cxnSpLocks/>
          </p:cNvCxnSpPr>
          <p:nvPr/>
        </p:nvCxnSpPr>
        <p:spPr>
          <a:xfrm flipV="1">
            <a:off x="4019442" y="2729940"/>
            <a:ext cx="770400" cy="1252"/>
          </a:xfrm>
          <a:prstGeom prst="straightConnector1">
            <a:avLst/>
          </a:prstGeom>
          <a:noFill/>
          <a:ln w="19050" cap="flat" cmpd="sng">
            <a:solidFill>
              <a:schemeClr val="lt2"/>
            </a:solidFill>
            <a:prstDash val="solid"/>
            <a:round/>
            <a:headEnd type="none" w="med" len="med"/>
            <a:tailEnd type="oval" w="med" len="med"/>
          </a:ln>
        </p:spPr>
      </p:cxnSp>
      <p:cxnSp>
        <p:nvCxnSpPr>
          <p:cNvPr id="762" name="Google Shape;738;p30">
            <a:extLst>
              <a:ext uri="{FF2B5EF4-FFF2-40B4-BE49-F238E27FC236}">
                <a16:creationId xmlns:a16="http://schemas.microsoft.com/office/drawing/2014/main" id="{45228067-FA83-F16A-7147-B529C4D64D84}"/>
              </a:ext>
            </a:extLst>
          </p:cNvPr>
          <p:cNvCxnSpPr>
            <a:cxnSpLocks/>
          </p:cNvCxnSpPr>
          <p:nvPr/>
        </p:nvCxnSpPr>
        <p:spPr>
          <a:xfrm flipH="1">
            <a:off x="4781266" y="3727058"/>
            <a:ext cx="770400" cy="0"/>
          </a:xfrm>
          <a:prstGeom prst="straightConnector1">
            <a:avLst/>
          </a:prstGeom>
          <a:noFill/>
          <a:ln w="19050" cap="flat" cmpd="sng">
            <a:solidFill>
              <a:schemeClr val="lt2"/>
            </a:solidFill>
            <a:prstDash val="solid"/>
            <a:round/>
            <a:headEnd type="none" w="med" len="med"/>
            <a:tailEnd type="oval" w="med" len="med"/>
          </a:ln>
        </p:spPr>
      </p:cxnSp>
      <p:cxnSp>
        <p:nvCxnSpPr>
          <p:cNvPr id="763" name="Google Shape;741;p30">
            <a:extLst>
              <a:ext uri="{FF2B5EF4-FFF2-40B4-BE49-F238E27FC236}">
                <a16:creationId xmlns:a16="http://schemas.microsoft.com/office/drawing/2014/main" id="{BDDD3328-58FF-E4BB-1083-35CAD7ADCFF1}"/>
              </a:ext>
            </a:extLst>
          </p:cNvPr>
          <p:cNvCxnSpPr>
            <a:cxnSpLocks/>
          </p:cNvCxnSpPr>
          <p:nvPr/>
        </p:nvCxnSpPr>
        <p:spPr>
          <a:xfrm>
            <a:off x="3997895" y="4547084"/>
            <a:ext cx="770400" cy="0"/>
          </a:xfrm>
          <a:prstGeom prst="straightConnector1">
            <a:avLst/>
          </a:prstGeom>
          <a:noFill/>
          <a:ln w="19050" cap="flat" cmpd="sng">
            <a:solidFill>
              <a:schemeClr val="lt2"/>
            </a:solidFill>
            <a:prstDash val="solid"/>
            <a:round/>
            <a:headEnd type="none" w="med" len="med"/>
            <a:tailEnd type="oval" w="med" len="med"/>
          </a:ln>
        </p:spPr>
      </p:cxnSp>
      <p:sp>
        <p:nvSpPr>
          <p:cNvPr id="768" name="TextBox 767">
            <a:extLst>
              <a:ext uri="{FF2B5EF4-FFF2-40B4-BE49-F238E27FC236}">
                <a16:creationId xmlns:a16="http://schemas.microsoft.com/office/drawing/2014/main" id="{8F67B28E-D51E-D84B-1594-5FF79291E2E9}"/>
              </a:ext>
            </a:extLst>
          </p:cNvPr>
          <p:cNvSpPr txBox="1"/>
          <p:nvPr/>
        </p:nvSpPr>
        <p:spPr>
          <a:xfrm>
            <a:off x="5543883" y="3530139"/>
            <a:ext cx="554153"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4</a:t>
            </a:r>
            <a:endParaRPr lang="en" sz="2000" b="1" dirty="0">
              <a:solidFill>
                <a:schemeClr val="lt2"/>
              </a:solidFill>
              <a:latin typeface="Rajdhani"/>
              <a:cs typeface="Rajdhani"/>
              <a:sym typeface="Rajdhani"/>
            </a:endParaRPr>
          </a:p>
        </p:txBody>
      </p:sp>
      <p:sp>
        <p:nvSpPr>
          <p:cNvPr id="6" name="TextBox 5">
            <a:extLst>
              <a:ext uri="{FF2B5EF4-FFF2-40B4-BE49-F238E27FC236}">
                <a16:creationId xmlns:a16="http://schemas.microsoft.com/office/drawing/2014/main" id="{096EDCF4-FAD7-2552-1541-1C4BC71520BA}"/>
              </a:ext>
            </a:extLst>
          </p:cNvPr>
          <p:cNvSpPr txBox="1"/>
          <p:nvPr/>
        </p:nvSpPr>
        <p:spPr>
          <a:xfrm>
            <a:off x="6289920" y="1636971"/>
            <a:ext cx="2674768"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cs typeface="Rajdhani"/>
                <a:sym typeface="Rajdhani"/>
              </a:rPr>
              <a:t>Data </a:t>
            </a:r>
            <a:r>
              <a:rPr lang="tr-TR" sz="2000" b="1" dirty="0" err="1">
                <a:solidFill>
                  <a:schemeClr val="lt2"/>
                </a:solidFill>
                <a:latin typeface="Rajdhani"/>
                <a:cs typeface="Rajdhani"/>
                <a:sym typeface="Rajdhani"/>
              </a:rPr>
              <a:t>Understanding</a:t>
            </a:r>
            <a:endParaRPr lang="de-DE" sz="2000" b="1" dirty="0">
              <a:solidFill>
                <a:schemeClr val="lt2"/>
              </a:solidFill>
              <a:latin typeface="Rajdhani"/>
              <a:cs typeface="Rajdhani"/>
              <a:sym typeface="Rajdhani"/>
            </a:endParaRPr>
          </a:p>
        </p:txBody>
      </p:sp>
      <p:sp>
        <p:nvSpPr>
          <p:cNvPr id="8" name="Google Shape;709;p30">
            <a:extLst>
              <a:ext uri="{FF2B5EF4-FFF2-40B4-BE49-F238E27FC236}">
                <a16:creationId xmlns:a16="http://schemas.microsoft.com/office/drawing/2014/main" id="{F7BE70CA-1F27-A2C9-9E6B-C2126A66819A}"/>
              </a:ext>
            </a:extLst>
          </p:cNvPr>
          <p:cNvSpPr txBox="1"/>
          <p:nvPr/>
        </p:nvSpPr>
        <p:spPr>
          <a:xfrm>
            <a:off x="6177054" y="1881450"/>
            <a:ext cx="2849378" cy="162507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Data </a:t>
            </a:r>
            <a:r>
              <a:rPr lang="tr-TR" sz="1800" dirty="0" err="1">
                <a:solidFill>
                  <a:schemeClr val="tx2"/>
                </a:solidFill>
                <a:latin typeface="Fira Sans Condensed"/>
                <a:ea typeface="Fira Sans Condensed"/>
                <a:cs typeface="Fira Sans Condensed"/>
                <a:sym typeface="Fira Sans Condensed"/>
              </a:rPr>
              <a:t>Structure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Column</a:t>
            </a:r>
            <a:r>
              <a:rPr lang="tr-TR" sz="1800" dirty="0">
                <a:solidFill>
                  <a:schemeClr val="tx2"/>
                </a:solidFill>
                <a:latin typeface="Fira Sans Condensed"/>
                <a:ea typeface="Fira Sans Condensed"/>
                <a:cs typeface="Fira Sans Condensed"/>
                <a:sym typeface="Fira Sans Condensed"/>
              </a:rPr>
              <a:t> Analysis</a:t>
            </a:r>
          </a:p>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Missing Values</a:t>
            </a:r>
            <a:endParaRPr lang="en-US"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Duplicates &amp; Outliers</a:t>
            </a: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lvl="0" algn="l" rtl="0">
              <a:spcBef>
                <a:spcPts val="0"/>
              </a:spcBef>
              <a:spcAft>
                <a:spcPts val="0"/>
              </a:spcAft>
            </a:pPr>
            <a:endParaRPr lang="tr-TR" sz="1800" dirty="0">
              <a:solidFill>
                <a:schemeClr val="lt2"/>
              </a:solidFill>
              <a:latin typeface="Fira Sans Condensed"/>
              <a:ea typeface="Fira Sans Condensed"/>
              <a:cs typeface="Fira Sans Condensed"/>
              <a:sym typeface="Fira Sans Condensed"/>
            </a:endParaRPr>
          </a:p>
        </p:txBody>
      </p:sp>
      <p:cxnSp>
        <p:nvCxnSpPr>
          <p:cNvPr id="9" name="Google Shape;738;p30">
            <a:extLst>
              <a:ext uri="{FF2B5EF4-FFF2-40B4-BE49-F238E27FC236}">
                <a16:creationId xmlns:a16="http://schemas.microsoft.com/office/drawing/2014/main" id="{DD5B94D0-0470-4544-B8C3-2CC7EF392B07}"/>
              </a:ext>
            </a:extLst>
          </p:cNvPr>
          <p:cNvCxnSpPr>
            <a:cxnSpLocks/>
          </p:cNvCxnSpPr>
          <p:nvPr/>
        </p:nvCxnSpPr>
        <p:spPr>
          <a:xfrm flipH="1">
            <a:off x="4774780" y="1817414"/>
            <a:ext cx="770400" cy="0"/>
          </a:xfrm>
          <a:prstGeom prst="straightConnector1">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E734674E-B38E-3E4B-9141-8406C80AB59D}"/>
              </a:ext>
            </a:extLst>
          </p:cNvPr>
          <p:cNvSpPr txBox="1"/>
          <p:nvPr/>
        </p:nvSpPr>
        <p:spPr>
          <a:xfrm>
            <a:off x="731927" y="813253"/>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Introduction</a:t>
            </a:r>
            <a:endParaRPr lang="en-US" sz="2000" b="1" dirty="0">
              <a:solidFill>
                <a:schemeClr val="lt2"/>
              </a:solidFill>
              <a:latin typeface="Rajdhani"/>
              <a:ea typeface="Rajdhani"/>
              <a:cs typeface="Rajdhani"/>
              <a:sym typeface="Rajdhani"/>
            </a:endParaRPr>
          </a:p>
        </p:txBody>
      </p:sp>
      <p:sp>
        <p:nvSpPr>
          <p:cNvPr id="3" name="TextBox 2">
            <a:extLst>
              <a:ext uri="{FF2B5EF4-FFF2-40B4-BE49-F238E27FC236}">
                <a16:creationId xmlns:a16="http://schemas.microsoft.com/office/drawing/2014/main" id="{A4935DC9-1947-C501-176B-62BAF2E77DB0}"/>
              </a:ext>
            </a:extLst>
          </p:cNvPr>
          <p:cNvSpPr txBox="1"/>
          <p:nvPr/>
        </p:nvSpPr>
        <p:spPr>
          <a:xfrm>
            <a:off x="2519916" y="813253"/>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1</a:t>
            </a:r>
            <a:endParaRPr lang="en" sz="2000" b="1" dirty="0">
              <a:solidFill>
                <a:schemeClr val="lt2"/>
              </a:solidFill>
              <a:latin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solidFill>
                  <a:schemeClr val="lt2"/>
                </a:solidFill>
                <a:latin typeface="Rajdhani" panose="020B0604020202020204" charset="-94"/>
                <a:ea typeface="Fira Sans Condensed"/>
                <a:cs typeface="Rajdhani" panose="020B0604020202020204" charset="-94"/>
                <a:sym typeface="Fira Sans Condensed"/>
              </a:rPr>
              <a:t>Next</a:t>
            </a:r>
            <a:r>
              <a:rPr lang="tr-TR" dirty="0">
                <a:solidFill>
                  <a:schemeClr val="lt2"/>
                </a:solidFill>
                <a:latin typeface="Rajdhani" panose="020B0604020202020204" charset="-94"/>
                <a:ea typeface="Fira Sans Condensed"/>
                <a:cs typeface="Rajdhani" panose="020B0604020202020204" charset="-94"/>
                <a:sym typeface="Fira Sans Condensed"/>
              </a:rPr>
              <a:t> </a:t>
            </a:r>
            <a:r>
              <a:rPr lang="tr-TR" dirty="0" err="1">
                <a:solidFill>
                  <a:schemeClr val="lt2"/>
                </a:solidFill>
                <a:latin typeface="Rajdhani" panose="020B0604020202020204" charset="-94"/>
                <a:ea typeface="Fira Sans Condensed"/>
                <a:cs typeface="Rajdhani" panose="020B0604020202020204" charset="-94"/>
                <a:sym typeface="Fira Sans Condensed"/>
              </a:rPr>
              <a:t>Steps</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950910"/>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187509" y="953810"/>
            <a:ext cx="4400550"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Removing tweets with positive sentiment</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3" name="Picture 2" descr="A train at a station">
            <a:extLst>
              <a:ext uri="{FF2B5EF4-FFF2-40B4-BE49-F238E27FC236}">
                <a16:creationId xmlns:a16="http://schemas.microsoft.com/office/drawing/2014/main" id="{9BCF99DE-E128-7A96-179F-4A02BFF62971}"/>
              </a:ext>
            </a:extLst>
          </p:cNvPr>
          <p:cNvPicPr>
            <a:picLocks noChangeAspect="1"/>
          </p:cNvPicPr>
          <p:nvPr/>
        </p:nvPicPr>
        <p:blipFill>
          <a:blip r:embed="rId5">
            <a:duotone>
              <a:prstClr val="black"/>
              <a:schemeClr val="accent2">
                <a:tint val="45000"/>
                <a:satMod val="400000"/>
              </a:schemeClr>
            </a:duotone>
          </a:blip>
          <a:stretch>
            <a:fillRect/>
          </a:stretch>
        </p:blipFill>
        <p:spPr>
          <a:xfrm>
            <a:off x="2317765" y="1388790"/>
            <a:ext cx="5450660" cy="3754710"/>
          </a:xfrm>
          <a:prstGeom prst="rect">
            <a:avLst/>
          </a:prstGeom>
          <a:effectLst>
            <a:outerShdw blurRad="406400" dir="10380000" algn="ctr" rotWithShape="0">
              <a:srgbClr val="000000">
                <a:alpha val="84000"/>
              </a:srgbClr>
            </a:outerShdw>
            <a:softEdge rad="1244600"/>
          </a:effectLst>
        </p:spPr>
      </p:pic>
      <p:pic>
        <p:nvPicPr>
          <p:cNvPr id="4" name="Graphic 3" descr="Streetcar with solid fill">
            <a:extLst>
              <a:ext uri="{FF2B5EF4-FFF2-40B4-BE49-F238E27FC236}">
                <a16:creationId xmlns:a16="http://schemas.microsoft.com/office/drawing/2014/main" id="{F20A7C6E-982A-26B7-A0D5-1F6E9D53B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307" y="2281454"/>
            <a:ext cx="356615" cy="356615"/>
          </a:xfrm>
          <a:prstGeom prst="rect">
            <a:avLst/>
          </a:prstGeom>
        </p:spPr>
      </p:pic>
      <p:pic>
        <p:nvPicPr>
          <p:cNvPr id="6" name="Graphic 5" descr="Streetcar with solid fill">
            <a:extLst>
              <a:ext uri="{FF2B5EF4-FFF2-40B4-BE49-F238E27FC236}">
                <a16:creationId xmlns:a16="http://schemas.microsoft.com/office/drawing/2014/main" id="{0DCEF9E7-9888-EA43-ABFC-C4ACE0F740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307" y="3197295"/>
            <a:ext cx="356615" cy="356615"/>
          </a:xfrm>
          <a:prstGeom prst="rect">
            <a:avLst/>
          </a:prstGeom>
        </p:spPr>
      </p:pic>
      <p:sp>
        <p:nvSpPr>
          <p:cNvPr id="7" name="TextBox 6">
            <a:extLst>
              <a:ext uri="{FF2B5EF4-FFF2-40B4-BE49-F238E27FC236}">
                <a16:creationId xmlns:a16="http://schemas.microsoft.com/office/drawing/2014/main" id="{75190284-D60D-1C2E-8602-EC066B91E0BF}"/>
              </a:ext>
            </a:extLst>
          </p:cNvPr>
          <p:cNvSpPr txBox="1"/>
          <p:nvPr/>
        </p:nvSpPr>
        <p:spPr>
          <a:xfrm>
            <a:off x="1187509" y="2279362"/>
            <a:ext cx="7585352" cy="584775"/>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Take a pretrained classification model and finetune to get the complaints and non</a:t>
            </a:r>
            <a:r>
              <a:rPr lang="tr-TR" sz="1600" dirty="0">
                <a:solidFill>
                  <a:schemeClr val="accent4"/>
                </a:solidFill>
                <a:latin typeface="Fira Sans Condensed" panose="020B0503050000020004" pitchFamily="34" charset="0"/>
              </a:rPr>
              <a:t>-</a:t>
            </a:r>
            <a:r>
              <a:rPr lang="en-GB" sz="1600" dirty="0">
                <a:solidFill>
                  <a:schemeClr val="accent4"/>
                </a:solidFill>
                <a:latin typeface="Fira Sans Condensed" panose="020B0503050000020004" pitchFamily="34" charset="0"/>
              </a:rPr>
              <a:t>complaints.</a:t>
            </a:r>
            <a:endParaRPr lang="en-US" sz="1600" dirty="0">
              <a:solidFill>
                <a:schemeClr val="accent4"/>
              </a:solidFill>
              <a:latin typeface="Fira Sans Condensed" panose="020B0503050000020004" pitchFamily="34" charset="0"/>
            </a:endParaRPr>
          </a:p>
        </p:txBody>
      </p:sp>
      <p:sp>
        <p:nvSpPr>
          <p:cNvPr id="8" name="TextBox 7">
            <a:extLst>
              <a:ext uri="{FF2B5EF4-FFF2-40B4-BE49-F238E27FC236}">
                <a16:creationId xmlns:a16="http://schemas.microsoft.com/office/drawing/2014/main" id="{99F5A9F1-1AC2-1690-3D56-9145357C02F2}"/>
              </a:ext>
            </a:extLst>
          </p:cNvPr>
          <p:cNvSpPr txBox="1"/>
          <p:nvPr/>
        </p:nvSpPr>
        <p:spPr>
          <a:xfrm>
            <a:off x="1188794" y="3187982"/>
            <a:ext cx="6778722" cy="338554"/>
          </a:xfrm>
          <a:prstGeom prst="rect">
            <a:avLst/>
          </a:prstGeom>
          <a:noFill/>
        </p:spPr>
        <p:txBody>
          <a:bodyPr wrap="square" rtlCol="0">
            <a:spAutoFit/>
          </a:bodyPr>
          <a:lstStyle/>
          <a:p>
            <a:r>
              <a:rPr lang="en-GB" sz="1600" dirty="0">
                <a:solidFill>
                  <a:schemeClr val="accent4"/>
                </a:solidFill>
                <a:latin typeface="Fira Sans Condensed" panose="020B0503050000020004" pitchFamily="34" charset="0"/>
              </a:rPr>
              <a:t>Feed the tweets to </a:t>
            </a:r>
            <a:r>
              <a:rPr lang="tr-TR" sz="1600" dirty="0">
                <a:solidFill>
                  <a:schemeClr val="accent4"/>
                </a:solidFill>
                <a:latin typeface="Fira Sans Condensed" panose="020B0503050000020004" pitchFamily="34" charset="0"/>
              </a:rPr>
              <a:t>C</a:t>
            </a:r>
            <a:r>
              <a:rPr lang="en-GB" sz="1600" dirty="0" err="1">
                <a:solidFill>
                  <a:schemeClr val="accent4"/>
                </a:solidFill>
                <a:latin typeface="Fira Sans Condensed" panose="020B0503050000020004" pitchFamily="34" charset="0"/>
              </a:rPr>
              <a:t>hatGPT</a:t>
            </a:r>
            <a:r>
              <a:rPr lang="en-GB" sz="1600" dirty="0">
                <a:solidFill>
                  <a:schemeClr val="accent4"/>
                </a:solidFill>
                <a:latin typeface="Fira Sans Condensed" panose="020B0503050000020004" pitchFamily="34" charset="0"/>
              </a:rPr>
              <a:t> or any LLM model to get actions to fix the issue.</a:t>
            </a:r>
            <a:endParaRPr lang="en-US" sz="1600" dirty="0">
              <a:solidFill>
                <a:schemeClr val="accent4"/>
              </a:solidFill>
              <a:latin typeface="Fira Sans Condensed" panose="020B0503050000020004" pitchFamily="34" charset="0"/>
            </a:endParaRPr>
          </a:p>
        </p:txBody>
      </p:sp>
      <p:pic>
        <p:nvPicPr>
          <p:cNvPr id="5" name="Graphic 4" descr="Streetcar with solid fill">
            <a:extLst>
              <a:ext uri="{FF2B5EF4-FFF2-40B4-BE49-F238E27FC236}">
                <a16:creationId xmlns:a16="http://schemas.microsoft.com/office/drawing/2014/main" id="{1158E496-7970-EEEB-E8DC-071770A7A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1614063"/>
            <a:ext cx="356615" cy="356615"/>
          </a:xfrm>
          <a:prstGeom prst="rect">
            <a:avLst/>
          </a:prstGeom>
        </p:spPr>
      </p:pic>
      <p:sp>
        <p:nvSpPr>
          <p:cNvPr id="10" name="TextBox 9">
            <a:extLst>
              <a:ext uri="{FF2B5EF4-FFF2-40B4-BE49-F238E27FC236}">
                <a16:creationId xmlns:a16="http://schemas.microsoft.com/office/drawing/2014/main" id="{D600FDA6-3350-C10C-BCFE-A051C7FBFECD}"/>
              </a:ext>
            </a:extLst>
          </p:cNvPr>
          <p:cNvSpPr txBox="1"/>
          <p:nvPr/>
        </p:nvSpPr>
        <p:spPr>
          <a:xfrm>
            <a:off x="1187509" y="1616963"/>
            <a:ext cx="4400550" cy="338554"/>
          </a:xfrm>
          <a:prstGeom prst="rect">
            <a:avLst/>
          </a:prstGeom>
          <a:noFill/>
        </p:spPr>
        <p:txBody>
          <a:bodyPr wrap="square" rtlCol="0">
            <a:spAutoFit/>
          </a:bodyPr>
          <a:lstStyle/>
          <a:p>
            <a:r>
              <a:rPr lang="en-US" sz="1600" dirty="0">
                <a:solidFill>
                  <a:schemeClr val="accent4"/>
                </a:solidFill>
                <a:latin typeface="Fira Sans Condensed" panose="020B0503050000020004" pitchFamily="34" charset="0"/>
              </a:rPr>
              <a:t>Data quality survey.</a:t>
            </a:r>
          </a:p>
        </p:txBody>
      </p:sp>
    </p:spTree>
    <p:extLst>
      <p:ext uri="{BB962C8B-B14F-4D97-AF65-F5344CB8AC3E}">
        <p14:creationId xmlns:p14="http://schemas.microsoft.com/office/powerpoint/2010/main" val="352182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FEB93FA7-5708-67D7-ACBE-FEC9E099F0BC}"/>
              </a:ext>
            </a:extLst>
          </p:cNvPr>
          <p:cNvSpPr txBox="1"/>
          <p:nvPr/>
        </p:nvSpPr>
        <p:spPr>
          <a:xfrm>
            <a:off x="810635" y="1971109"/>
            <a:ext cx="7374406" cy="1015663"/>
          </a:xfrm>
          <a:prstGeom prst="rect">
            <a:avLst/>
          </a:prstGeom>
          <a:noFill/>
        </p:spPr>
        <p:txBody>
          <a:bodyPr wrap="square" rtlCol="0" anchor="ctr">
            <a:spAutoFit/>
          </a:bodyPr>
          <a:lstStyle/>
          <a:p>
            <a:pPr algn="ctr" rtl="0" fontAlgn="base">
              <a:buClr>
                <a:schemeClr val="tx2"/>
              </a:buClr>
            </a:pPr>
            <a:r>
              <a:rPr lang="en-US" sz="3200" dirty="0">
                <a:solidFill>
                  <a:schemeClr val="lt2"/>
                </a:solidFill>
                <a:latin typeface="Fira Sans Condensed"/>
              </a:rPr>
              <a:t>Thank you!</a:t>
            </a:r>
          </a:p>
          <a:p>
            <a:pPr>
              <a:buClr>
                <a:schemeClr val="tx2"/>
              </a:buClr>
            </a:pPr>
            <a:endParaRPr lang="tr-TR" dirty="0">
              <a:solidFill>
                <a:schemeClr val="tx2"/>
              </a:solidFill>
            </a:endParaRPr>
          </a:p>
          <a:p>
            <a:pPr marL="285750" indent="-285750">
              <a:buClr>
                <a:schemeClr val="tx2"/>
              </a:buClr>
              <a:buFont typeface="Arial" panose="020B0604020202020204" pitchFamily="34" charset="0"/>
              <a:buChar char="•"/>
            </a:pPr>
            <a:endParaRPr lang="en-GB" dirty="0"/>
          </a:p>
        </p:txBody>
      </p:sp>
    </p:spTree>
    <p:extLst>
      <p:ext uri="{BB962C8B-B14F-4D97-AF65-F5344CB8AC3E}">
        <p14:creationId xmlns:p14="http://schemas.microsoft.com/office/powerpoint/2010/main" val="427151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Introduction</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096671"/>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250444" y="1037787"/>
            <a:ext cx="7173655" cy="584775"/>
          </a:xfrm>
          <a:prstGeom prst="rect">
            <a:avLst/>
          </a:prstGeom>
          <a:noFill/>
        </p:spPr>
        <p:txBody>
          <a:bodyPr wrap="square" rtlCol="0">
            <a:spAutoFit/>
          </a:bodyPr>
          <a:lstStyle/>
          <a:p>
            <a:pPr algn="just"/>
            <a:r>
              <a:rPr lang="tr-TR" sz="1600" b="1" dirty="0">
                <a:solidFill>
                  <a:schemeClr val="accent4"/>
                </a:solidFill>
                <a:latin typeface="Fira Sans Condensed" panose="020B0503050000020004" pitchFamily="34" charset="0"/>
              </a:rPr>
              <a:t>Presentation </a:t>
            </a:r>
            <a:r>
              <a:rPr lang="en-US" sz="1600" b="1" dirty="0">
                <a:solidFill>
                  <a:schemeClr val="accent4"/>
                </a:solidFill>
                <a:latin typeface="Fira Sans Condensed" panose="020B0503050000020004" pitchFamily="34" charset="0"/>
              </a:rPr>
              <a:t>Purpose</a:t>
            </a:r>
            <a:r>
              <a:rPr lang="tr-TR" sz="1600" b="1" dirty="0">
                <a:solidFill>
                  <a:schemeClr val="accent4"/>
                </a:solidFill>
                <a:latin typeface="Fira Sans Condensed" panose="020B0503050000020004" pitchFamily="34" charset="0"/>
              </a:rPr>
              <a:t> </a:t>
            </a:r>
            <a:r>
              <a:rPr lang="en-GB" sz="1600" b="1" dirty="0">
                <a:solidFill>
                  <a:schemeClr val="accent4"/>
                </a:solidFill>
                <a:latin typeface="Fira Sans Condensed" panose="020B0503050000020004" pitchFamily="34" charset="0"/>
              </a:rPr>
              <a:t>: </a:t>
            </a:r>
            <a:r>
              <a:rPr lang="en-GB" sz="1600" dirty="0">
                <a:solidFill>
                  <a:schemeClr val="accent4"/>
                </a:solidFill>
                <a:latin typeface="Fira Sans Condensed" panose="020B0503050000020004" pitchFamily="34" charset="0"/>
              </a:rPr>
              <a:t>Data Understanding and Data Preparation of NLP Analysis Project to improve Train Maintenance</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2501866"/>
            <a:ext cx="356615" cy="356615"/>
          </a:xfrm>
          <a:prstGeom prst="rect">
            <a:avLst/>
          </a:prstGeom>
        </p:spPr>
      </p:pic>
      <p:sp>
        <p:nvSpPr>
          <p:cNvPr id="5" name="TextBox 4">
            <a:extLst>
              <a:ext uri="{FF2B5EF4-FFF2-40B4-BE49-F238E27FC236}">
                <a16:creationId xmlns:a16="http://schemas.microsoft.com/office/drawing/2014/main" id="{B135D381-63DA-2976-68DD-6513D2C35D2B}"/>
              </a:ext>
            </a:extLst>
          </p:cNvPr>
          <p:cNvSpPr txBox="1"/>
          <p:nvPr/>
        </p:nvSpPr>
        <p:spPr>
          <a:xfrm>
            <a:off x="1250444" y="2442982"/>
            <a:ext cx="7173655" cy="584775"/>
          </a:xfrm>
          <a:prstGeom prst="rect">
            <a:avLst/>
          </a:prstGeom>
          <a:noFill/>
        </p:spPr>
        <p:txBody>
          <a:bodyPr wrap="square" rtlCol="0">
            <a:spAutoFit/>
          </a:bodyPr>
          <a:lstStyle/>
          <a:p>
            <a:pPr algn="just"/>
            <a:r>
              <a:rPr lang="en-US" sz="1600" dirty="0">
                <a:solidFill>
                  <a:schemeClr val="accent4"/>
                </a:solidFill>
                <a:latin typeface="Fira Sans Condensed" panose="020B0503050000020004" pitchFamily="34" charset="0"/>
              </a:rPr>
              <a:t>Data Understanding and Preparation helps to ensure the quality and accuracy of data.</a:t>
            </a:r>
          </a:p>
        </p:txBody>
      </p:sp>
      <p:pic>
        <p:nvPicPr>
          <p:cNvPr id="7" name="Picture 6" descr="A train on the tracks&#10;&#10;Description automatically generated">
            <a:extLst>
              <a:ext uri="{FF2B5EF4-FFF2-40B4-BE49-F238E27FC236}">
                <a16:creationId xmlns:a16="http://schemas.microsoft.com/office/drawing/2014/main" id="{3718A767-4C36-BB18-F22F-90ECEFBF4EA3}"/>
              </a:ext>
            </a:extLst>
          </p:cNvPr>
          <p:cNvPicPr>
            <a:picLocks noChangeAspect="1"/>
          </p:cNvPicPr>
          <p:nvPr/>
        </p:nvPicPr>
        <p:blipFill rotWithShape="1">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6600"/>
                    </a14:imgEffect>
                  </a14:imgLayer>
                </a14:imgProps>
              </a:ext>
            </a:extLst>
          </a:blip>
          <a:srcRect b="21351"/>
          <a:stretch/>
        </p:blipFill>
        <p:spPr>
          <a:xfrm>
            <a:off x="3507023" y="2138731"/>
            <a:ext cx="5309733" cy="3004769"/>
          </a:xfrm>
          <a:prstGeom prst="rect">
            <a:avLst/>
          </a:prstGeom>
          <a:effectLst>
            <a:softEdge rad="1270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599"/>
            <a:ext cx="7704000" cy="1024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Data </a:t>
            </a:r>
            <a:r>
              <a:rPr lang="tr-TR" dirty="0" err="1"/>
              <a:t>Structure</a:t>
            </a:r>
            <a:endParaRPr dirty="0"/>
          </a:p>
        </p:txBody>
      </p:sp>
      <p:sp>
        <p:nvSpPr>
          <p:cNvPr id="5" name="Google Shape;964;p34">
            <a:extLst>
              <a:ext uri="{FF2B5EF4-FFF2-40B4-BE49-F238E27FC236}">
                <a16:creationId xmlns:a16="http://schemas.microsoft.com/office/drawing/2014/main" id="{21DBFB2C-F1B6-B8EC-EA0A-4D4395C2CD18}"/>
              </a:ext>
            </a:extLst>
          </p:cNvPr>
          <p:cNvSpPr txBox="1"/>
          <p:nvPr/>
        </p:nvSpPr>
        <p:spPr>
          <a:xfrm>
            <a:off x="3284517" y="3217212"/>
            <a:ext cx="2497514" cy="730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3200" b="1" dirty="0">
                <a:solidFill>
                  <a:schemeClr val="lt2"/>
                </a:solidFill>
                <a:latin typeface="Rajdhani"/>
                <a:ea typeface="Rajdhani"/>
                <a:cs typeface="Rajdhani"/>
                <a:sym typeface="Rajdhani"/>
              </a:rPr>
              <a:t>Data</a:t>
            </a:r>
            <a:endParaRPr sz="3200" b="1" dirty="0">
              <a:solidFill>
                <a:schemeClr val="lt2"/>
              </a:solidFill>
              <a:latin typeface="Rajdhani"/>
              <a:ea typeface="Rajdhani"/>
              <a:cs typeface="Rajdhani"/>
              <a:sym typeface="Rajdhani"/>
            </a:endParaRPr>
          </a:p>
        </p:txBody>
      </p:sp>
      <p:grpSp>
        <p:nvGrpSpPr>
          <p:cNvPr id="8" name="Google Shape;974;p34">
            <a:extLst>
              <a:ext uri="{FF2B5EF4-FFF2-40B4-BE49-F238E27FC236}">
                <a16:creationId xmlns:a16="http://schemas.microsoft.com/office/drawing/2014/main" id="{A40B7A1B-583E-6E99-21C1-A18E06743ED9}"/>
              </a:ext>
            </a:extLst>
          </p:cNvPr>
          <p:cNvGrpSpPr/>
          <p:nvPr/>
        </p:nvGrpSpPr>
        <p:grpSpPr>
          <a:xfrm>
            <a:off x="252814" y="2359725"/>
            <a:ext cx="1916329" cy="855992"/>
            <a:chOff x="713225" y="3745144"/>
            <a:chExt cx="2315400" cy="743899"/>
          </a:xfrm>
        </p:grpSpPr>
        <p:sp>
          <p:nvSpPr>
            <p:cNvPr id="53" name="Google Shape;975;p34">
              <a:extLst>
                <a:ext uri="{FF2B5EF4-FFF2-40B4-BE49-F238E27FC236}">
                  <a16:creationId xmlns:a16="http://schemas.microsoft.com/office/drawing/2014/main" id="{C36656CE-C8DA-F404-97DC-1AB227293E28}"/>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Quality</a:t>
              </a:r>
              <a:endParaRPr lang="tr-TR" sz="2400" b="1" dirty="0">
                <a:solidFill>
                  <a:schemeClr val="lt2"/>
                </a:solidFill>
                <a:latin typeface="Rajdhani"/>
                <a:ea typeface="Rajdhani"/>
                <a:cs typeface="Rajdhani"/>
                <a:sym typeface="Rajdhani"/>
              </a:endParaRPr>
            </a:p>
          </p:txBody>
        </p:sp>
        <p:sp>
          <p:nvSpPr>
            <p:cNvPr id="54" name="Google Shape;976;p34">
              <a:extLst>
                <a:ext uri="{FF2B5EF4-FFF2-40B4-BE49-F238E27FC236}">
                  <a16:creationId xmlns:a16="http://schemas.microsoft.com/office/drawing/2014/main" id="{EDE195A7-9164-9F86-F89C-E0DF3C6E9633}"/>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2,219 </a:t>
              </a:r>
              <a:r>
                <a:rPr lang="tr-TR" dirty="0" err="1">
                  <a:solidFill>
                    <a:schemeClr val="lt2"/>
                  </a:solidFill>
                  <a:latin typeface="Fira Sans Condensed"/>
                  <a:ea typeface="Fira Sans Condensed"/>
                  <a:cs typeface="Fira Sans Condensed"/>
                  <a:sym typeface="Fira Sans Condensed"/>
                </a:rPr>
                <a:t>Duplicates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3 </a:t>
              </a:r>
              <a:r>
                <a:rPr lang="tr-TR" dirty="0" err="1">
                  <a:solidFill>
                    <a:schemeClr val="lt2"/>
                  </a:solidFill>
                  <a:latin typeface="Fira Sans Condensed"/>
                  <a:ea typeface="Fira Sans Condensed"/>
                  <a:cs typeface="Fira Sans Condensed"/>
                  <a:sym typeface="Fira Sans Condensed"/>
                </a:rPr>
                <a:t>columns</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have</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missing</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values</a:t>
              </a:r>
              <a:endParaRPr dirty="0">
                <a:solidFill>
                  <a:schemeClr val="lt2"/>
                </a:solidFill>
                <a:latin typeface="Fira Sans Condensed"/>
                <a:ea typeface="Fira Sans Condensed"/>
                <a:cs typeface="Fira Sans Condensed"/>
                <a:sym typeface="Fira Sans Condensed"/>
              </a:endParaRPr>
            </a:p>
          </p:txBody>
        </p:sp>
      </p:grpSp>
      <p:grpSp>
        <p:nvGrpSpPr>
          <p:cNvPr id="9" name="Google Shape;977;p34">
            <a:extLst>
              <a:ext uri="{FF2B5EF4-FFF2-40B4-BE49-F238E27FC236}">
                <a16:creationId xmlns:a16="http://schemas.microsoft.com/office/drawing/2014/main" id="{A2FD10BF-E36D-4D2A-AE38-FCB1919B11A2}"/>
              </a:ext>
            </a:extLst>
          </p:cNvPr>
          <p:cNvGrpSpPr/>
          <p:nvPr/>
        </p:nvGrpSpPr>
        <p:grpSpPr>
          <a:xfrm>
            <a:off x="6501387" y="1351656"/>
            <a:ext cx="2277374" cy="756495"/>
            <a:chOff x="6432789" y="1895385"/>
            <a:chExt cx="2320299" cy="756495"/>
          </a:xfrm>
        </p:grpSpPr>
        <p:sp>
          <p:nvSpPr>
            <p:cNvPr id="51" name="Google Shape;978;p34">
              <a:extLst>
                <a:ext uri="{FF2B5EF4-FFF2-40B4-BE49-F238E27FC236}">
                  <a16:creationId xmlns:a16="http://schemas.microsoft.com/office/drawing/2014/main" id="{C515B64A-A13B-A42F-4C5A-1BF5C1EA4519}"/>
                </a:ext>
              </a:extLst>
            </p:cNvPr>
            <p:cNvSpPr txBox="1"/>
            <p:nvPr/>
          </p:nvSpPr>
          <p:spPr>
            <a:xfrm flipH="1">
              <a:off x="6432789" y="189538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Format</a:t>
              </a:r>
              <a:endParaRPr sz="2400" b="1" dirty="0">
                <a:solidFill>
                  <a:schemeClr val="lt2"/>
                </a:solidFill>
                <a:latin typeface="Rajdhani"/>
                <a:ea typeface="Rajdhani"/>
                <a:cs typeface="Rajdhani"/>
                <a:sym typeface="Rajdhani"/>
              </a:endParaRPr>
            </a:p>
          </p:txBody>
        </p:sp>
        <p:sp>
          <p:nvSpPr>
            <p:cNvPr id="52" name="Google Shape;979;p34">
              <a:extLst>
                <a:ext uri="{FF2B5EF4-FFF2-40B4-BE49-F238E27FC236}">
                  <a16:creationId xmlns:a16="http://schemas.microsoft.com/office/drawing/2014/main" id="{6455E35D-B7B6-3F0B-F809-A1F99061AF1E}"/>
                </a:ext>
              </a:extLst>
            </p:cNvPr>
            <p:cNvSpPr txBox="1"/>
            <p:nvPr/>
          </p:nvSpPr>
          <p:spPr>
            <a:xfrm flipH="1">
              <a:off x="6437688" y="2167380"/>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JSON File</a:t>
              </a:r>
              <a:endParaRPr dirty="0">
                <a:solidFill>
                  <a:schemeClr val="lt2"/>
                </a:solidFill>
                <a:latin typeface="Fira Sans Condensed"/>
                <a:ea typeface="Fira Sans Condensed"/>
                <a:cs typeface="Fira Sans Condensed"/>
                <a:sym typeface="Fira Sans Condensed"/>
              </a:endParaRPr>
            </a:p>
          </p:txBody>
        </p:sp>
      </p:grpSp>
      <p:grpSp>
        <p:nvGrpSpPr>
          <p:cNvPr id="10" name="Google Shape;980;p34">
            <a:extLst>
              <a:ext uri="{FF2B5EF4-FFF2-40B4-BE49-F238E27FC236}">
                <a16:creationId xmlns:a16="http://schemas.microsoft.com/office/drawing/2014/main" id="{EDE11AFB-8719-AA6A-9BF3-1D963F3C78DA}"/>
              </a:ext>
            </a:extLst>
          </p:cNvPr>
          <p:cNvGrpSpPr/>
          <p:nvPr/>
        </p:nvGrpSpPr>
        <p:grpSpPr>
          <a:xfrm>
            <a:off x="6347337" y="2424361"/>
            <a:ext cx="2420601" cy="744958"/>
            <a:chOff x="6475291" y="3744975"/>
            <a:chExt cx="2338371" cy="744958"/>
          </a:xfrm>
        </p:grpSpPr>
        <p:sp>
          <p:nvSpPr>
            <p:cNvPr id="49" name="Google Shape;981;p34">
              <a:extLst>
                <a:ext uri="{FF2B5EF4-FFF2-40B4-BE49-F238E27FC236}">
                  <a16:creationId xmlns:a16="http://schemas.microsoft.com/office/drawing/2014/main" id="{9E71D3D2-CA44-1B52-82D7-05E53B13B7DA}"/>
                </a:ext>
              </a:extLst>
            </p:cNvPr>
            <p:cNvSpPr txBox="1"/>
            <p:nvPr/>
          </p:nvSpPr>
          <p:spPr>
            <a:xfrm flipH="1">
              <a:off x="6475291" y="374497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Size</a:t>
              </a:r>
              <a:endParaRPr sz="2400" b="1" dirty="0">
                <a:solidFill>
                  <a:schemeClr val="lt2"/>
                </a:solidFill>
                <a:latin typeface="Rajdhani"/>
                <a:ea typeface="Rajdhani"/>
                <a:cs typeface="Rajdhani"/>
                <a:sym typeface="Rajdhani"/>
              </a:endParaRPr>
            </a:p>
          </p:txBody>
        </p:sp>
        <p:sp>
          <p:nvSpPr>
            <p:cNvPr id="50" name="Google Shape;982;p34">
              <a:extLst>
                <a:ext uri="{FF2B5EF4-FFF2-40B4-BE49-F238E27FC236}">
                  <a16:creationId xmlns:a16="http://schemas.microsoft.com/office/drawing/2014/main" id="{31C04E68-940D-A7DF-79DD-AB9989A3A912}"/>
                </a:ext>
              </a:extLst>
            </p:cNvPr>
            <p:cNvSpPr txBox="1"/>
            <p:nvPr/>
          </p:nvSpPr>
          <p:spPr>
            <a:xfrm flipH="1">
              <a:off x="6498262" y="4005433"/>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16,949 </a:t>
              </a:r>
              <a:r>
                <a:rPr lang="tr-TR" dirty="0" err="1">
                  <a:solidFill>
                    <a:schemeClr val="lt2"/>
                  </a:solidFill>
                  <a:latin typeface="Fira Sans Condensed"/>
                  <a:ea typeface="Fira Sans Condensed"/>
                  <a:cs typeface="Fira Sans Condensed"/>
                  <a:sym typeface="Fira Sans Condensed"/>
                </a:rPr>
                <a:t>Rows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20 </a:t>
              </a:r>
              <a:r>
                <a:rPr lang="tr-TR" dirty="0" err="1">
                  <a:solidFill>
                    <a:schemeClr val="lt2"/>
                  </a:solidFill>
                  <a:latin typeface="Fira Sans Condensed"/>
                  <a:ea typeface="Fira Sans Condensed"/>
                  <a:cs typeface="Fira Sans Condensed"/>
                  <a:sym typeface="Fira Sans Condensed"/>
                </a:rPr>
                <a:t>Columns</a:t>
              </a:r>
              <a:endParaRPr dirty="0">
                <a:solidFill>
                  <a:schemeClr val="lt2"/>
                </a:solidFill>
                <a:latin typeface="Fira Sans Condensed"/>
                <a:ea typeface="Fira Sans Condensed"/>
                <a:cs typeface="Fira Sans Condensed"/>
                <a:sym typeface="Fira Sans Condensed"/>
              </a:endParaRPr>
            </a:p>
          </p:txBody>
        </p:sp>
      </p:grpSp>
      <p:cxnSp>
        <p:nvCxnSpPr>
          <p:cNvPr id="76" name="Google Shape;738;p30">
            <a:extLst>
              <a:ext uri="{FF2B5EF4-FFF2-40B4-BE49-F238E27FC236}">
                <a16:creationId xmlns:a16="http://schemas.microsoft.com/office/drawing/2014/main" id="{48A408EE-0470-4D0C-5866-FBEFC2586381}"/>
              </a:ext>
            </a:extLst>
          </p:cNvPr>
          <p:cNvCxnSpPr>
            <a:cxnSpLocks/>
          </p:cNvCxnSpPr>
          <p:nvPr/>
        </p:nvCxnSpPr>
        <p:spPr>
          <a:xfrm>
            <a:off x="5228148" y="2808640"/>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79" name="Google Shape;738;p30">
            <a:extLst>
              <a:ext uri="{FF2B5EF4-FFF2-40B4-BE49-F238E27FC236}">
                <a16:creationId xmlns:a16="http://schemas.microsoft.com/office/drawing/2014/main" id="{DC673BAE-DC99-FC1F-6A39-8692C5DC5CCB}"/>
              </a:ext>
            </a:extLst>
          </p:cNvPr>
          <p:cNvCxnSpPr>
            <a:cxnSpLocks/>
          </p:cNvCxnSpPr>
          <p:nvPr/>
        </p:nvCxnSpPr>
        <p:spPr>
          <a:xfrm>
            <a:off x="5271415" y="1727789"/>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80" name="Google Shape;738;p30">
            <a:extLst>
              <a:ext uri="{FF2B5EF4-FFF2-40B4-BE49-F238E27FC236}">
                <a16:creationId xmlns:a16="http://schemas.microsoft.com/office/drawing/2014/main" id="{696D1987-396D-8831-99F1-7B2D8BAE7A94}"/>
              </a:ext>
            </a:extLst>
          </p:cNvPr>
          <p:cNvCxnSpPr>
            <a:cxnSpLocks/>
          </p:cNvCxnSpPr>
          <p:nvPr/>
        </p:nvCxnSpPr>
        <p:spPr>
          <a:xfrm>
            <a:off x="5268193" y="4072461"/>
            <a:ext cx="855970" cy="13902"/>
          </a:xfrm>
          <a:prstGeom prst="straightConnector1">
            <a:avLst/>
          </a:prstGeom>
          <a:noFill/>
          <a:ln w="19050" cap="flat" cmpd="sng">
            <a:solidFill>
              <a:schemeClr val="lt2"/>
            </a:solidFill>
            <a:prstDash val="solid"/>
            <a:round/>
            <a:headEnd type="none" w="med" len="med"/>
            <a:tailEnd type="oval" w="med" len="med"/>
          </a:ln>
        </p:spPr>
      </p:cxnSp>
      <p:grpSp>
        <p:nvGrpSpPr>
          <p:cNvPr id="81" name="Google Shape;977;p34">
            <a:extLst>
              <a:ext uri="{FF2B5EF4-FFF2-40B4-BE49-F238E27FC236}">
                <a16:creationId xmlns:a16="http://schemas.microsoft.com/office/drawing/2014/main" id="{7557C67A-40BB-6A77-6A08-7F46EF987848}"/>
              </a:ext>
            </a:extLst>
          </p:cNvPr>
          <p:cNvGrpSpPr/>
          <p:nvPr/>
        </p:nvGrpSpPr>
        <p:grpSpPr>
          <a:xfrm>
            <a:off x="6506194" y="4277805"/>
            <a:ext cx="2396823" cy="150521"/>
            <a:chOff x="6169907" y="396878"/>
            <a:chExt cx="2315400" cy="678761"/>
          </a:xfrm>
        </p:grpSpPr>
        <p:sp>
          <p:nvSpPr>
            <p:cNvPr id="82" name="Google Shape;978;p34">
              <a:extLst>
                <a:ext uri="{FF2B5EF4-FFF2-40B4-BE49-F238E27FC236}">
                  <a16:creationId xmlns:a16="http://schemas.microsoft.com/office/drawing/2014/main" id="{F8C51896-2722-97B1-4A97-51472B9381EB}"/>
                </a:ext>
              </a:extLst>
            </p:cNvPr>
            <p:cNvSpPr txBox="1"/>
            <p:nvPr/>
          </p:nvSpPr>
          <p:spPr>
            <a:xfrm flipH="1">
              <a:off x="6323707" y="600167"/>
              <a:ext cx="2007801" cy="4754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Organi</a:t>
              </a:r>
              <a:r>
                <a:rPr lang="en-US" sz="2400" b="1" dirty="0">
                  <a:solidFill>
                    <a:schemeClr val="lt2"/>
                  </a:solidFill>
                  <a:latin typeface="Rajdhani"/>
                  <a:ea typeface="Rajdhani"/>
                  <a:cs typeface="Rajdhani"/>
                  <a:sym typeface="Rajdhani"/>
                </a:rPr>
                <a:t>s</a:t>
              </a:r>
              <a:r>
                <a:rPr lang="tr-TR" sz="2400" b="1" dirty="0">
                  <a:solidFill>
                    <a:schemeClr val="lt2"/>
                  </a:solidFill>
                  <a:latin typeface="Rajdhani"/>
                  <a:ea typeface="Rajdhani"/>
                  <a:cs typeface="Rajdhani"/>
                  <a:sym typeface="Rajdhani"/>
                </a:rPr>
                <a:t>ation</a:t>
              </a:r>
              <a:endParaRPr sz="2400" b="1" dirty="0">
                <a:solidFill>
                  <a:schemeClr val="lt2"/>
                </a:solidFill>
                <a:latin typeface="Rajdhani"/>
                <a:ea typeface="Rajdhani"/>
                <a:cs typeface="Rajdhani"/>
                <a:sym typeface="Rajdhani"/>
              </a:endParaRPr>
            </a:p>
          </p:txBody>
        </p:sp>
        <p:sp>
          <p:nvSpPr>
            <p:cNvPr id="83" name="Google Shape;979;p34">
              <a:extLst>
                <a:ext uri="{FF2B5EF4-FFF2-40B4-BE49-F238E27FC236}">
                  <a16:creationId xmlns:a16="http://schemas.microsoft.com/office/drawing/2014/main" id="{3AC06D52-42A9-9F8A-792E-14AAAB836A33}"/>
                </a:ext>
              </a:extLst>
            </p:cNvPr>
            <p:cNvSpPr txBox="1"/>
            <p:nvPr/>
          </p:nvSpPr>
          <p:spPr>
            <a:xfrm flipH="1">
              <a:off x="6169907" y="396878"/>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lt2"/>
                  </a:solidFill>
                  <a:latin typeface="Fira Sans Condensed"/>
                  <a:ea typeface="Fira Sans Condensed"/>
                  <a:cs typeface="Fira Sans Condensed"/>
                  <a:sym typeface="Fira Sans Condensed"/>
                </a:rPr>
                <a:t>Flat</a:t>
              </a:r>
              <a:r>
                <a:rPr lang="tr-TR" dirty="0">
                  <a:solidFill>
                    <a:schemeClr val="lt2"/>
                  </a:solidFill>
                  <a:latin typeface="Fira Sans Condensed"/>
                  <a:ea typeface="Fira Sans Condensed"/>
                  <a:cs typeface="Fira Sans Condensed"/>
                  <a:sym typeface="Fira Sans Condensed"/>
                </a:rPr>
                <a:t> File</a:t>
              </a:r>
              <a:endParaRPr dirty="0">
                <a:solidFill>
                  <a:schemeClr val="lt2"/>
                </a:solidFill>
                <a:latin typeface="Fira Sans Condensed"/>
                <a:ea typeface="Fira Sans Condensed"/>
                <a:cs typeface="Fira Sans Condensed"/>
                <a:sym typeface="Fira Sans Condensed"/>
              </a:endParaRPr>
            </a:p>
          </p:txBody>
        </p:sp>
      </p:grpSp>
      <p:pic>
        <p:nvPicPr>
          <p:cNvPr id="89" name="Picture 88" descr="A black background with a black square&#10;&#10;Description automatically generated with medium confidence">
            <a:extLst>
              <a:ext uri="{FF2B5EF4-FFF2-40B4-BE49-F238E27FC236}">
                <a16:creationId xmlns:a16="http://schemas.microsoft.com/office/drawing/2014/main" id="{0B547FCB-6133-672B-3504-3AA9E87C2244}"/>
              </a:ext>
            </a:extLst>
          </p:cNvPr>
          <p:cNvPicPr>
            <a:picLocks noChangeAspect="1"/>
          </p:cNvPicPr>
          <p:nvPr/>
        </p:nvPicPr>
        <p:blipFill>
          <a:blip r:embed="rId3">
            <a:lum bright="70000" contrast="-70000"/>
          </a:blip>
          <a:stretch>
            <a:fillRect/>
          </a:stretch>
        </p:blipFill>
        <p:spPr>
          <a:xfrm>
            <a:off x="6281016" y="2549209"/>
            <a:ext cx="436143" cy="436143"/>
          </a:xfrm>
          <a:prstGeom prst="rect">
            <a:avLst/>
          </a:prstGeom>
        </p:spPr>
      </p:pic>
      <p:pic>
        <p:nvPicPr>
          <p:cNvPr id="91" name="Picture 90" descr="A black background with a black square&#10;&#10;Description automatically generated with medium confidence">
            <a:extLst>
              <a:ext uri="{FF2B5EF4-FFF2-40B4-BE49-F238E27FC236}">
                <a16:creationId xmlns:a16="http://schemas.microsoft.com/office/drawing/2014/main" id="{D3C45CD8-A801-4920-8C54-2AC1B5F37AB2}"/>
              </a:ext>
            </a:extLst>
          </p:cNvPr>
          <p:cNvPicPr>
            <a:picLocks noChangeAspect="1"/>
          </p:cNvPicPr>
          <p:nvPr/>
        </p:nvPicPr>
        <p:blipFill>
          <a:blip r:embed="rId4">
            <a:lum bright="70000" contrast="-70000"/>
          </a:blip>
          <a:stretch>
            <a:fillRect/>
          </a:stretch>
        </p:blipFill>
        <p:spPr>
          <a:xfrm>
            <a:off x="6253655" y="1469089"/>
            <a:ext cx="436143" cy="484501"/>
          </a:xfrm>
          <a:prstGeom prst="rect">
            <a:avLst/>
          </a:prstGeom>
        </p:spPr>
      </p:pic>
      <p:pic>
        <p:nvPicPr>
          <p:cNvPr id="93" name="Picture 92" descr="A black background with a black square&#10;&#10;Description automatically generated with medium confidence">
            <a:extLst>
              <a:ext uri="{FF2B5EF4-FFF2-40B4-BE49-F238E27FC236}">
                <a16:creationId xmlns:a16="http://schemas.microsoft.com/office/drawing/2014/main" id="{21FF1468-542C-1EEC-D532-4B2A5C78A75B}"/>
              </a:ext>
            </a:extLst>
          </p:cNvPr>
          <p:cNvPicPr>
            <a:picLocks noChangeAspect="1"/>
          </p:cNvPicPr>
          <p:nvPr/>
        </p:nvPicPr>
        <p:blipFill>
          <a:blip r:embed="rId5">
            <a:lum bright="70000" contrast="-70000"/>
          </a:blip>
          <a:stretch>
            <a:fillRect/>
          </a:stretch>
        </p:blipFill>
        <p:spPr>
          <a:xfrm>
            <a:off x="6231832" y="3804341"/>
            <a:ext cx="548725" cy="548725"/>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58AEF87D-A85C-11AF-7ADF-597EECE81EE4}"/>
              </a:ext>
            </a:extLst>
          </p:cNvPr>
          <p:cNvPicPr>
            <a:picLocks noChangeAspect="1"/>
          </p:cNvPicPr>
          <p:nvPr/>
        </p:nvPicPr>
        <p:blipFill>
          <a:blip r:embed="rId6">
            <a:lum bright="70000" contrast="-70000"/>
          </a:blip>
          <a:stretch>
            <a:fillRect/>
          </a:stretch>
        </p:blipFill>
        <p:spPr>
          <a:xfrm>
            <a:off x="4049892" y="2289111"/>
            <a:ext cx="966764" cy="966764"/>
          </a:xfrm>
          <a:prstGeom prst="rect">
            <a:avLst/>
          </a:prstGeom>
        </p:spPr>
      </p:pic>
      <p:cxnSp>
        <p:nvCxnSpPr>
          <p:cNvPr id="96" name="Google Shape;738;p30">
            <a:extLst>
              <a:ext uri="{FF2B5EF4-FFF2-40B4-BE49-F238E27FC236}">
                <a16:creationId xmlns:a16="http://schemas.microsoft.com/office/drawing/2014/main" id="{C26166AC-DD34-9171-9EFC-5F85FBA3EF66}"/>
              </a:ext>
            </a:extLst>
          </p:cNvPr>
          <p:cNvCxnSpPr>
            <a:cxnSpLocks/>
          </p:cNvCxnSpPr>
          <p:nvPr/>
        </p:nvCxnSpPr>
        <p:spPr>
          <a:xfrm flipH="1">
            <a:off x="2756910" y="2796840"/>
            <a:ext cx="875906" cy="0"/>
          </a:xfrm>
          <a:prstGeom prst="straightConnector1">
            <a:avLst/>
          </a:prstGeom>
          <a:noFill/>
          <a:ln w="19050" cap="flat" cmpd="sng">
            <a:solidFill>
              <a:schemeClr val="lt2"/>
            </a:solidFill>
            <a:prstDash val="solid"/>
            <a:round/>
            <a:headEnd type="none" w="med" len="med"/>
            <a:tailEnd type="oval" w="med" len="med"/>
          </a:ln>
        </p:spPr>
      </p:cxnSp>
      <p:pic>
        <p:nvPicPr>
          <p:cNvPr id="100" name="Picture 99" descr="A black background with a black square&#10;&#10;Description automatically generated with medium confidence">
            <a:extLst>
              <a:ext uri="{FF2B5EF4-FFF2-40B4-BE49-F238E27FC236}">
                <a16:creationId xmlns:a16="http://schemas.microsoft.com/office/drawing/2014/main" id="{8C3A62A4-D491-BBF9-C7A3-D6008F044813}"/>
              </a:ext>
            </a:extLst>
          </p:cNvPr>
          <p:cNvPicPr>
            <a:picLocks noChangeAspect="1"/>
          </p:cNvPicPr>
          <p:nvPr/>
        </p:nvPicPr>
        <p:blipFill>
          <a:blip r:embed="rId7">
            <a:lum bright="70000" contrast="-70000"/>
          </a:blip>
          <a:stretch>
            <a:fillRect/>
          </a:stretch>
        </p:blipFill>
        <p:spPr>
          <a:xfrm>
            <a:off x="2213506" y="2590091"/>
            <a:ext cx="395261" cy="395261"/>
          </a:xfrm>
          <a:prstGeom prst="rect">
            <a:avLst/>
          </a:prstGeom>
        </p:spPr>
      </p:pic>
      <p:cxnSp>
        <p:nvCxnSpPr>
          <p:cNvPr id="101" name="Google Shape;738;p30">
            <a:extLst>
              <a:ext uri="{FF2B5EF4-FFF2-40B4-BE49-F238E27FC236}">
                <a16:creationId xmlns:a16="http://schemas.microsoft.com/office/drawing/2014/main" id="{D36BE9F1-28D0-122F-6365-8C09806ACB36}"/>
              </a:ext>
            </a:extLst>
          </p:cNvPr>
          <p:cNvCxnSpPr>
            <a:cxnSpLocks/>
          </p:cNvCxnSpPr>
          <p:nvPr/>
        </p:nvCxnSpPr>
        <p:spPr>
          <a:xfrm flipH="1">
            <a:off x="2786678" y="4069287"/>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2" name="Google Shape;974;p34">
            <a:extLst>
              <a:ext uri="{FF2B5EF4-FFF2-40B4-BE49-F238E27FC236}">
                <a16:creationId xmlns:a16="http://schemas.microsoft.com/office/drawing/2014/main" id="{09190FD5-8B45-C1D7-E9B6-7683FF4D51E0}"/>
              </a:ext>
            </a:extLst>
          </p:cNvPr>
          <p:cNvGrpSpPr/>
          <p:nvPr/>
        </p:nvGrpSpPr>
        <p:grpSpPr>
          <a:xfrm>
            <a:off x="200534" y="3624141"/>
            <a:ext cx="1951607" cy="821042"/>
            <a:chOff x="713225" y="3745144"/>
            <a:chExt cx="2315400" cy="713526"/>
          </a:xfrm>
        </p:grpSpPr>
        <p:sp>
          <p:nvSpPr>
            <p:cNvPr id="103" name="Google Shape;975;p34">
              <a:extLst>
                <a:ext uri="{FF2B5EF4-FFF2-40B4-BE49-F238E27FC236}">
                  <a16:creationId xmlns:a16="http://schemas.microsoft.com/office/drawing/2014/main" id="{60C5AD19-D060-A9D8-50C2-BE1FA7914BEE}"/>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Types</a:t>
              </a:r>
              <a:endParaRPr lang="tr-TR" sz="2400" b="1" dirty="0">
                <a:solidFill>
                  <a:schemeClr val="lt2"/>
                </a:solidFill>
                <a:latin typeface="Rajdhani"/>
                <a:ea typeface="Rajdhani"/>
                <a:cs typeface="Rajdhani"/>
                <a:sym typeface="Rajdhani"/>
              </a:endParaRPr>
            </a:p>
          </p:txBody>
        </p:sp>
        <p:sp>
          <p:nvSpPr>
            <p:cNvPr id="104" name="Google Shape;976;p34">
              <a:extLst>
                <a:ext uri="{FF2B5EF4-FFF2-40B4-BE49-F238E27FC236}">
                  <a16:creationId xmlns:a16="http://schemas.microsoft.com/office/drawing/2014/main" id="{2C416DC4-DDC4-6FF6-BB37-052B8B0FD963}"/>
                </a:ext>
              </a:extLst>
            </p:cNvPr>
            <p:cNvSpPr txBox="1"/>
            <p:nvPr/>
          </p:nvSpPr>
          <p:spPr>
            <a:xfrm flipH="1">
              <a:off x="810103" y="3974170"/>
              <a:ext cx="2070706"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Date</a:t>
              </a:r>
              <a:r>
                <a:rPr lang="tr-TR" sz="1200" dirty="0">
                  <a:solidFill>
                    <a:schemeClr val="lt2"/>
                  </a:solidFill>
                  <a:latin typeface="Fira Sans Condensed"/>
                  <a:ea typeface="Fira Sans Condensed"/>
                  <a:cs typeface="Fira Sans Condensed"/>
                  <a:sym typeface="Fira Sans Condensed"/>
                </a:rPr>
                <a:t>/Time</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 4 </a:t>
              </a:r>
              <a:r>
                <a:rPr lang="tr-TR" sz="1200" dirty="0" err="1">
                  <a:solidFill>
                    <a:schemeClr val="lt2"/>
                  </a:solidFill>
                  <a:latin typeface="Fira Sans Condensed"/>
                  <a:ea typeface="Fira Sans Condensed"/>
                  <a:cs typeface="Fira Sans Condensed"/>
                  <a:sym typeface="Fira Sans Condensed"/>
                </a:rPr>
                <a:t>Categorical</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8 </a:t>
              </a:r>
              <a:r>
                <a:rPr lang="tr-TR" sz="1200" dirty="0" err="1">
                  <a:solidFill>
                    <a:schemeClr val="lt2"/>
                  </a:solidFill>
                  <a:latin typeface="Fira Sans Condensed"/>
                  <a:ea typeface="Fira Sans Condensed"/>
                  <a:cs typeface="Fira Sans Condensed"/>
                  <a:sym typeface="Fira Sans Condensed"/>
                </a:rPr>
                <a:t>Numeric</a:t>
              </a:r>
              <a:r>
                <a:rPr lang="tr-TR" sz="1200" dirty="0">
                  <a:solidFill>
                    <a:schemeClr val="lt2"/>
                  </a:solidFill>
                  <a:latin typeface="Fira Sans Condensed"/>
                  <a:ea typeface="Fira Sans Condensed"/>
                  <a:cs typeface="Fira Sans Condensed"/>
                  <a:sym typeface="Fira Sans Condensed"/>
                </a:rPr>
                <a:t>, </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String</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US" sz="1200" dirty="0">
                  <a:solidFill>
                    <a:schemeClr val="lt2"/>
                  </a:solidFill>
                  <a:latin typeface="Fira Sans Condensed"/>
                  <a:ea typeface="Fira Sans Condensed"/>
                  <a:cs typeface="Fira Sans Condensed"/>
                  <a:sym typeface="Fira Sans Condensed"/>
                </a:rPr>
                <a:t>6</a:t>
              </a:r>
              <a:r>
                <a:rPr lang="tr-TR" sz="1200" dirty="0">
                  <a:solidFill>
                    <a:schemeClr val="lt2"/>
                  </a:solidFill>
                  <a:latin typeface="Fira Sans Condensed"/>
                  <a:ea typeface="Fira Sans Condensed"/>
                  <a:cs typeface="Fira Sans Condensed"/>
                  <a:sym typeface="Fira Sans Condensed"/>
                </a:rPr>
                <a:t> Constant</a:t>
              </a:r>
              <a:endParaRPr sz="1200" dirty="0">
                <a:solidFill>
                  <a:schemeClr val="lt2"/>
                </a:solidFill>
                <a:latin typeface="Fira Sans Condensed"/>
                <a:ea typeface="Fira Sans Condensed"/>
                <a:cs typeface="Fira Sans Condensed"/>
                <a:sym typeface="Fira Sans Condensed"/>
              </a:endParaRPr>
            </a:p>
          </p:txBody>
        </p:sp>
      </p:grpSp>
      <p:cxnSp>
        <p:nvCxnSpPr>
          <p:cNvPr id="105" name="Google Shape;738;p30">
            <a:extLst>
              <a:ext uri="{FF2B5EF4-FFF2-40B4-BE49-F238E27FC236}">
                <a16:creationId xmlns:a16="http://schemas.microsoft.com/office/drawing/2014/main" id="{376F176D-5EBF-836C-D61C-7F5C48DB0187}"/>
              </a:ext>
            </a:extLst>
          </p:cNvPr>
          <p:cNvCxnSpPr>
            <a:cxnSpLocks/>
          </p:cNvCxnSpPr>
          <p:nvPr/>
        </p:nvCxnSpPr>
        <p:spPr>
          <a:xfrm flipH="1">
            <a:off x="2754203" y="1727789"/>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6" name="Google Shape;974;p34">
            <a:extLst>
              <a:ext uri="{FF2B5EF4-FFF2-40B4-BE49-F238E27FC236}">
                <a16:creationId xmlns:a16="http://schemas.microsoft.com/office/drawing/2014/main" id="{45AB805E-59FB-C895-D9EA-D850A247F8E0}"/>
              </a:ext>
            </a:extLst>
          </p:cNvPr>
          <p:cNvGrpSpPr/>
          <p:nvPr/>
        </p:nvGrpSpPr>
        <p:grpSpPr>
          <a:xfrm>
            <a:off x="261899" y="1270197"/>
            <a:ext cx="1951607" cy="874686"/>
            <a:chOff x="692297" y="3728898"/>
            <a:chExt cx="2315400" cy="760145"/>
          </a:xfrm>
        </p:grpSpPr>
        <p:sp>
          <p:nvSpPr>
            <p:cNvPr id="107" name="Google Shape;975;p34">
              <a:extLst>
                <a:ext uri="{FF2B5EF4-FFF2-40B4-BE49-F238E27FC236}">
                  <a16:creationId xmlns:a16="http://schemas.microsoft.com/office/drawing/2014/main" id="{ED7B9B14-DABF-44A9-8D7F-A178050EA3BC}"/>
                </a:ext>
              </a:extLst>
            </p:cNvPr>
            <p:cNvSpPr txBox="1"/>
            <p:nvPr/>
          </p:nvSpPr>
          <p:spPr>
            <a:xfrm flipH="1">
              <a:off x="692297" y="3728898"/>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Sources</a:t>
              </a:r>
              <a:endParaRPr lang="tr-TR" sz="2400" b="1" dirty="0">
                <a:solidFill>
                  <a:schemeClr val="lt2"/>
                </a:solidFill>
                <a:latin typeface="Rajdhani"/>
                <a:ea typeface="Rajdhani"/>
                <a:cs typeface="Rajdhani"/>
                <a:sym typeface="Rajdhani"/>
              </a:endParaRPr>
            </a:p>
          </p:txBody>
        </p:sp>
        <p:sp>
          <p:nvSpPr>
            <p:cNvPr id="108" name="Google Shape;976;p34">
              <a:extLst>
                <a:ext uri="{FF2B5EF4-FFF2-40B4-BE49-F238E27FC236}">
                  <a16:creationId xmlns:a16="http://schemas.microsoft.com/office/drawing/2014/main" id="{C45BA60B-EBF9-6658-A277-D4D5119F84B9}"/>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 </a:t>
              </a:r>
              <a:r>
                <a:rPr lang="tr-TR" dirty="0" err="1">
                  <a:solidFill>
                    <a:schemeClr val="lt2"/>
                  </a:solidFill>
                  <a:latin typeface="Fira Sans Condensed"/>
                  <a:ea typeface="Fira Sans Condensed"/>
                  <a:cs typeface="Fira Sans Condensed"/>
                  <a:sym typeface="Fira Sans Condensed"/>
                </a:rPr>
                <a:t>different</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sources</a:t>
              </a:r>
              <a:endParaRPr dirty="0">
                <a:solidFill>
                  <a:schemeClr val="lt2"/>
                </a:solidFill>
                <a:latin typeface="Fira Sans Condensed"/>
                <a:ea typeface="Fira Sans Condensed"/>
                <a:cs typeface="Fira Sans Condensed"/>
                <a:sym typeface="Fira Sans Condensed"/>
              </a:endParaRPr>
            </a:p>
          </p:txBody>
        </p:sp>
      </p:grpSp>
      <p:pic>
        <p:nvPicPr>
          <p:cNvPr id="110" name="Picture 109" descr="A black background with a black square&#10;&#10;Description automatically generated with medium confidence">
            <a:extLst>
              <a:ext uri="{FF2B5EF4-FFF2-40B4-BE49-F238E27FC236}">
                <a16:creationId xmlns:a16="http://schemas.microsoft.com/office/drawing/2014/main" id="{01DA27A6-6106-CEE1-6C52-BD10F7865BEA}"/>
              </a:ext>
            </a:extLst>
          </p:cNvPr>
          <p:cNvPicPr>
            <a:picLocks noChangeAspect="1"/>
          </p:cNvPicPr>
          <p:nvPr/>
        </p:nvPicPr>
        <p:blipFill>
          <a:blip r:embed="rId8">
            <a:lum bright="70000" contrast="-70000"/>
          </a:blip>
          <a:stretch>
            <a:fillRect/>
          </a:stretch>
        </p:blipFill>
        <p:spPr>
          <a:xfrm>
            <a:off x="2080085" y="1489555"/>
            <a:ext cx="529702" cy="529702"/>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7838F4FB-C8F3-085D-1EA8-5BF0C0AE0448}"/>
              </a:ext>
            </a:extLst>
          </p:cNvPr>
          <p:cNvPicPr>
            <a:picLocks noChangeAspect="1"/>
          </p:cNvPicPr>
          <p:nvPr/>
        </p:nvPicPr>
        <p:blipFill>
          <a:blip r:embed="rId9">
            <a:lum bright="70000" contrast="-70000"/>
          </a:blip>
          <a:stretch>
            <a:fillRect/>
          </a:stretch>
        </p:blipFill>
        <p:spPr>
          <a:xfrm>
            <a:off x="2127853" y="3804436"/>
            <a:ext cx="529702" cy="529702"/>
          </a:xfrm>
          <a:prstGeom prst="rect">
            <a:avLst/>
          </a:prstGeom>
        </p:spPr>
      </p:pic>
    </p:spTree>
    <p:extLst>
      <p:ext uri="{BB962C8B-B14F-4D97-AF65-F5344CB8AC3E}">
        <p14:creationId xmlns:p14="http://schemas.microsoft.com/office/powerpoint/2010/main" val="36289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Column</a:t>
            </a:r>
            <a:r>
              <a:rPr lang="tr-TR" dirty="0"/>
              <a:t> Analysis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6" y="1243778"/>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167315" y="1243778"/>
            <a:ext cx="4012355" cy="800219"/>
          </a:xfrm>
          <a:prstGeom prst="rect">
            <a:avLst/>
          </a:prstGeom>
          <a:noFill/>
        </p:spPr>
        <p:txBody>
          <a:bodyPr wrap="square" rtlCol="0">
            <a:spAutoFit/>
          </a:bodyPr>
          <a:lstStyle/>
          <a:p>
            <a:pPr algn="just"/>
            <a:r>
              <a:rPr lang="en-GB" sz="1600" dirty="0">
                <a:solidFill>
                  <a:schemeClr val="tx2"/>
                </a:solidFill>
                <a:latin typeface="Fira Sans Condensed" panose="020B0503050000020004" pitchFamily="34" charset="0"/>
              </a:rPr>
              <a:t>16,949 tweets provides a substantial volume for the analysis.</a:t>
            </a:r>
          </a:p>
          <a:p>
            <a:pPr algn="just"/>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20" y="2095908"/>
            <a:ext cx="356615" cy="356615"/>
          </a:xfrm>
          <a:prstGeom prst="rect">
            <a:avLst/>
          </a:prstGeom>
        </p:spPr>
      </p:pic>
      <p:pic>
        <p:nvPicPr>
          <p:cNvPr id="12" name="Picture 11" descr="A graph with white lines and black text">
            <a:extLst>
              <a:ext uri="{FF2B5EF4-FFF2-40B4-BE49-F238E27FC236}">
                <a16:creationId xmlns:a16="http://schemas.microsoft.com/office/drawing/2014/main" id="{B3E6598C-34A8-F00D-434F-959C498CD78F}"/>
              </a:ext>
            </a:extLst>
          </p:cNvPr>
          <p:cNvPicPr>
            <a:picLocks noChangeAspect="1"/>
          </p:cNvPicPr>
          <p:nvPr/>
        </p:nvPicPr>
        <p:blipFill>
          <a:blip r:embed="rId5"/>
          <a:stretch>
            <a:fillRect/>
          </a:stretch>
        </p:blipFill>
        <p:spPr>
          <a:xfrm>
            <a:off x="5531943" y="1016915"/>
            <a:ext cx="3292119" cy="3725879"/>
          </a:xfrm>
          <a:prstGeom prst="rect">
            <a:avLst/>
          </a:prstGeom>
          <a:effectLst>
            <a:softEdge rad="63500"/>
          </a:effectLst>
        </p:spPr>
      </p:pic>
      <p:sp>
        <p:nvSpPr>
          <p:cNvPr id="24" name="Star: 4 Points 23">
            <a:extLst>
              <a:ext uri="{FF2B5EF4-FFF2-40B4-BE49-F238E27FC236}">
                <a16:creationId xmlns:a16="http://schemas.microsoft.com/office/drawing/2014/main" id="{76064CAF-08DA-A8EF-0DB0-34BF28056347}"/>
              </a:ext>
            </a:extLst>
          </p:cNvPr>
          <p:cNvSpPr/>
          <p:nvPr/>
        </p:nvSpPr>
        <p:spPr>
          <a:xfrm>
            <a:off x="7706992" y="306082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ar: 4 Points 25">
            <a:extLst>
              <a:ext uri="{FF2B5EF4-FFF2-40B4-BE49-F238E27FC236}">
                <a16:creationId xmlns:a16="http://schemas.microsoft.com/office/drawing/2014/main" id="{A995DB58-084A-B1F3-4753-C907E9D96921}"/>
              </a:ext>
            </a:extLst>
          </p:cNvPr>
          <p:cNvSpPr/>
          <p:nvPr/>
        </p:nvSpPr>
        <p:spPr>
          <a:xfrm>
            <a:off x="7559909" y="30626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ar: 4 Points 26">
            <a:extLst>
              <a:ext uri="{FF2B5EF4-FFF2-40B4-BE49-F238E27FC236}">
                <a16:creationId xmlns:a16="http://schemas.microsoft.com/office/drawing/2014/main" id="{E842877C-3682-2FC7-133A-710B43D86378}"/>
              </a:ext>
            </a:extLst>
          </p:cNvPr>
          <p:cNvSpPr/>
          <p:nvPr/>
        </p:nvSpPr>
        <p:spPr>
          <a:xfrm>
            <a:off x="7971938" y="3060819"/>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ar: 4 Points 28">
            <a:extLst>
              <a:ext uri="{FF2B5EF4-FFF2-40B4-BE49-F238E27FC236}">
                <a16:creationId xmlns:a16="http://schemas.microsoft.com/office/drawing/2014/main" id="{7D56059B-18AC-32DE-AA9B-88DB9016CF1D}"/>
              </a:ext>
            </a:extLst>
          </p:cNvPr>
          <p:cNvSpPr/>
          <p:nvPr/>
        </p:nvSpPr>
        <p:spPr>
          <a:xfrm>
            <a:off x="6322707"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Streetcar with solid fill">
            <a:extLst>
              <a:ext uri="{FF2B5EF4-FFF2-40B4-BE49-F238E27FC236}">
                <a16:creationId xmlns:a16="http://schemas.microsoft.com/office/drawing/2014/main" id="{8C96C03F-C5D9-4796-D992-9562191AF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5" y="3029620"/>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1167315" y="2037024"/>
            <a:ext cx="4122541" cy="584775"/>
          </a:xfrm>
          <a:prstGeom prst="rect">
            <a:avLst/>
          </a:prstGeom>
          <a:noFill/>
        </p:spPr>
        <p:txBody>
          <a:bodyPr wrap="square" rtlCol="0">
            <a:spAutoFit/>
          </a:bodyPr>
          <a:lstStyle/>
          <a:p>
            <a:pPr algn="just"/>
            <a:r>
              <a:rPr lang="en-GB" sz="1600" dirty="0">
                <a:solidFill>
                  <a:schemeClr val="tx2"/>
                </a:solidFill>
                <a:latin typeface="Fira Sans Condensed" panose="020B0503050000020004" pitchFamily="34" charset="0"/>
              </a:rPr>
              <a:t>Columns including text, timestamps, and other relevant information.</a:t>
            </a:r>
          </a:p>
        </p:txBody>
      </p:sp>
      <p:sp>
        <p:nvSpPr>
          <p:cNvPr id="32" name="Star: 4 Points 31">
            <a:extLst>
              <a:ext uri="{FF2B5EF4-FFF2-40B4-BE49-F238E27FC236}">
                <a16:creationId xmlns:a16="http://schemas.microsoft.com/office/drawing/2014/main" id="{C93D29CC-99DE-4E37-692C-4EB67DE81659}"/>
              </a:ext>
            </a:extLst>
          </p:cNvPr>
          <p:cNvSpPr/>
          <p:nvPr/>
        </p:nvSpPr>
        <p:spPr>
          <a:xfrm>
            <a:off x="6889329"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737D15F-A35F-FEF0-AC5D-A9717BA7ACC1}"/>
              </a:ext>
            </a:extLst>
          </p:cNvPr>
          <p:cNvSpPr txBox="1"/>
          <p:nvPr/>
        </p:nvSpPr>
        <p:spPr>
          <a:xfrm>
            <a:off x="1167315" y="2976711"/>
            <a:ext cx="4116180" cy="1077218"/>
          </a:xfrm>
          <a:prstGeom prst="rect">
            <a:avLst/>
          </a:prstGeom>
          <a:noFill/>
        </p:spPr>
        <p:txBody>
          <a:bodyPr wrap="square" rtlCol="0">
            <a:spAutoFit/>
          </a:bodyPr>
          <a:lstStyle/>
          <a:p>
            <a:pPr algn="just"/>
            <a:r>
              <a:rPr lang="en-GB" sz="1600" dirty="0">
                <a:solidFill>
                  <a:schemeClr val="tx2"/>
                </a:solidFill>
                <a:latin typeface="Fira Sans Condensed" panose="020B0503050000020004" pitchFamily="34" charset="0"/>
              </a:rPr>
              <a:t>Columns</a:t>
            </a:r>
            <a:r>
              <a:rPr lang="tr-TR" sz="1600" dirty="0">
                <a:solidFill>
                  <a:schemeClr val="tx2"/>
                </a:solidFill>
                <a:latin typeface="Fira Sans Condensed" panose="020B0503050000020004" pitchFamily="34" charset="0"/>
              </a:rPr>
              <a:t> with star</a:t>
            </a:r>
            <a:r>
              <a:rPr lang="en-GB" sz="1600" dirty="0">
                <a:solidFill>
                  <a:schemeClr val="tx2"/>
                </a:solidFill>
                <a:latin typeface="Fira Sans Condensed" panose="020B0503050000020004" pitchFamily="34" charset="0"/>
              </a:rPr>
              <a:t> </a:t>
            </a:r>
            <a:r>
              <a:rPr lang="tr-TR" sz="1600" dirty="0">
                <a:solidFill>
                  <a:schemeClr val="tx2"/>
                </a:solidFill>
                <a:latin typeface="Fira Sans Condensed" panose="020B0503050000020004" pitchFamily="34" charset="0"/>
              </a:rPr>
              <a:t>are </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t</a:t>
            </a:r>
            <a:r>
              <a:rPr lang="en-GB" sz="1600" dirty="0" err="1">
                <a:solidFill>
                  <a:schemeClr val="tx2"/>
                </a:solidFill>
                <a:latin typeface="Fira Sans Condensed" panose="020B0503050000020004" pitchFamily="34" charset="0"/>
              </a:rPr>
              <a:t>ext</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 </a:t>
            </a:r>
            <a:r>
              <a:rPr lang="en-GB" sz="1600" dirty="0">
                <a:solidFill>
                  <a:schemeClr val="tx2"/>
                </a:solidFill>
                <a:latin typeface="Fira Sans Condensed" panose="020B0503050000020004" pitchFamily="34" charset="0"/>
              </a:rPr>
              <a:t>‘</a:t>
            </a:r>
            <a:r>
              <a:rPr lang="tr-TR" sz="1600" dirty="0" err="1">
                <a:solidFill>
                  <a:schemeClr val="tx2"/>
                </a:solidFill>
                <a:latin typeface="Fira Sans Condensed" panose="020B0503050000020004" pitchFamily="34" charset="0"/>
              </a:rPr>
              <a:t>author_id</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 </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labels_sentiment_0_topic’, </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source_created_at</a:t>
            </a:r>
            <a:r>
              <a:rPr lang="en-GB" sz="1600" dirty="0">
                <a:solidFill>
                  <a:schemeClr val="tx2"/>
                </a:solidFill>
                <a:latin typeface="Fira Sans Condensed" panose="020B0503050000020004" pitchFamily="34" charset="0"/>
              </a:rPr>
              <a:t>’, ‘</a:t>
            </a:r>
            <a:r>
              <a:rPr lang="tr-TR" sz="1600" dirty="0">
                <a:solidFill>
                  <a:schemeClr val="tx2"/>
                </a:solidFill>
                <a:latin typeface="Fira Sans Condensed" panose="020B0503050000020004" pitchFamily="34" charset="0"/>
              </a:rPr>
              <a:t>labels_topic_0_topic</a:t>
            </a:r>
            <a:r>
              <a:rPr lang="en-GB" sz="1600" dirty="0">
                <a:solidFill>
                  <a:schemeClr val="tx2"/>
                </a:solidFill>
                <a:latin typeface="Fira Sans Condensed" panose="020B0503050000020004" pitchFamily="34" charset="0"/>
              </a:rPr>
              <a:t>’</a:t>
            </a:r>
            <a:r>
              <a:rPr lang="tr-TR" sz="1600" dirty="0">
                <a:solidFill>
                  <a:schemeClr val="tx2"/>
                </a:solidFill>
                <a:latin typeface="Fira Sans Condensed" panose="020B0503050000020004" pitchFamily="34" charset="0"/>
              </a:rPr>
              <a:t> and ‘source’</a:t>
            </a:r>
            <a:r>
              <a:rPr lang="en-US" sz="1600" dirty="0">
                <a:solidFill>
                  <a:schemeClr val="tx2"/>
                </a:solidFill>
                <a:latin typeface="Fira Sans Condensed" panose="020B0503050000020004" pitchFamily="34" charset="0"/>
              </a:rPr>
              <a:t>.</a:t>
            </a:r>
            <a:endParaRPr lang="en-GB" sz="1600" dirty="0">
              <a:solidFill>
                <a:schemeClr val="tx2"/>
              </a:solidFill>
              <a:latin typeface="Fira Sans Condensed" panose="020B0503050000020004" pitchFamily="34" charset="0"/>
            </a:endParaRPr>
          </a:p>
        </p:txBody>
      </p:sp>
      <p:sp>
        <p:nvSpPr>
          <p:cNvPr id="34" name="Star: 4 Points 33">
            <a:extLst>
              <a:ext uri="{FF2B5EF4-FFF2-40B4-BE49-F238E27FC236}">
                <a16:creationId xmlns:a16="http://schemas.microsoft.com/office/drawing/2014/main" id="{3EEA3EF5-50AF-8FCA-6AA0-E88361A72024}"/>
              </a:ext>
            </a:extLst>
          </p:cNvPr>
          <p:cNvSpPr/>
          <p:nvPr/>
        </p:nvSpPr>
        <p:spPr>
          <a:xfrm>
            <a:off x="7155142" y="2228497"/>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80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Time</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42949" y="1206480"/>
            <a:ext cx="3695339" cy="830997"/>
          </a:xfrm>
          <a:prstGeom prst="rect">
            <a:avLst/>
          </a:prstGeom>
          <a:noFill/>
        </p:spPr>
        <p:txBody>
          <a:bodyPr wrap="square" rtlCol="0">
            <a:spAutoFit/>
          </a:bodyPr>
          <a:lstStyle/>
          <a:p>
            <a:pPr algn="just"/>
            <a:r>
              <a:rPr lang="en-GB" sz="1600" dirty="0">
                <a:solidFill>
                  <a:schemeClr val="tx2"/>
                </a:solidFill>
                <a:latin typeface="Fira Sans Condensed" panose="020B0503050000020004" pitchFamily="34" charset="0"/>
              </a:rPr>
              <a:t>The dataset covers a time interval from the beginning of 2019 to the end of 2020</a:t>
            </a:r>
            <a:r>
              <a:rPr lang="tr-TR" sz="1600" dirty="0">
                <a:solidFill>
                  <a:schemeClr val="tx2"/>
                </a:solidFill>
                <a:latin typeface="Fira Sans Condensed" panose="020B0503050000020004" pitchFamily="34" charset="0"/>
              </a:rPr>
              <a:t>.</a:t>
            </a:r>
            <a:endParaRPr lang="en-GB" sz="1600"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233627"/>
            <a:ext cx="3991435" cy="584775"/>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graph shows how sentiments evolved month by month alongside tweet quantity.</a:t>
            </a:r>
            <a:endParaRPr lang="en-GB" sz="1600" dirty="0">
              <a:solidFill>
                <a:schemeClr val="tx2"/>
              </a:solidFill>
              <a:latin typeface="Fira Sans Condensed" panose="020B0503050000020004" pitchFamily="34" charset="0"/>
            </a:endParaRPr>
          </a:p>
        </p:txBody>
      </p:sp>
      <p:pic>
        <p:nvPicPr>
          <p:cNvPr id="12" name="Picture 11">
            <a:extLst>
              <a:ext uri="{FF2B5EF4-FFF2-40B4-BE49-F238E27FC236}">
                <a16:creationId xmlns:a16="http://schemas.microsoft.com/office/drawing/2014/main" id="{03827534-F825-0873-D721-915F6C21BEAB}"/>
              </a:ext>
            </a:extLst>
          </p:cNvPr>
          <p:cNvPicPr>
            <a:picLocks noChangeAspect="1"/>
          </p:cNvPicPr>
          <p:nvPr/>
        </p:nvPicPr>
        <p:blipFill>
          <a:blip r:embed="rId5"/>
          <a:stretch>
            <a:fillRect/>
          </a:stretch>
        </p:blipFill>
        <p:spPr>
          <a:xfrm>
            <a:off x="4563535" y="2040269"/>
            <a:ext cx="4482254" cy="2870306"/>
          </a:xfrm>
          <a:prstGeom prst="rect">
            <a:avLst/>
          </a:prstGeom>
          <a:effectLst>
            <a:softEdge rad="63500"/>
          </a:effectLst>
        </p:spPr>
      </p:pic>
      <p:pic>
        <p:nvPicPr>
          <p:cNvPr id="14" name="Picture 13">
            <a:extLst>
              <a:ext uri="{FF2B5EF4-FFF2-40B4-BE49-F238E27FC236}">
                <a16:creationId xmlns:a16="http://schemas.microsoft.com/office/drawing/2014/main" id="{17B53AA5-ED5F-22E9-8721-E4BB62CA7606}"/>
              </a:ext>
            </a:extLst>
          </p:cNvPr>
          <p:cNvPicPr>
            <a:picLocks noChangeAspect="1"/>
          </p:cNvPicPr>
          <p:nvPr/>
        </p:nvPicPr>
        <p:blipFill>
          <a:blip r:embed="rId6"/>
          <a:stretch>
            <a:fillRect/>
          </a:stretch>
        </p:blipFill>
        <p:spPr>
          <a:xfrm>
            <a:off x="98211" y="2034388"/>
            <a:ext cx="4317683" cy="2870306"/>
          </a:xfrm>
          <a:prstGeom prst="rect">
            <a:avLst/>
          </a:prstGeom>
          <a:effectLst>
            <a:softEdge rad="63500"/>
          </a:effectLst>
        </p:spPr>
      </p:pic>
    </p:spTree>
    <p:extLst>
      <p:ext uri="{BB962C8B-B14F-4D97-AF65-F5344CB8AC3E}">
        <p14:creationId xmlns:p14="http://schemas.microsoft.com/office/powerpoint/2010/main" val="19892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233627"/>
            <a:ext cx="3695339" cy="830997"/>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dataset's 'Sentiment' column classifies tweets into negative, positive, or neutral sentiments.</a:t>
            </a:r>
            <a:endParaRPr lang="en-US" sz="18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233627"/>
            <a:ext cx="3991435" cy="584775"/>
          </a:xfrm>
          <a:prstGeom prst="rect">
            <a:avLst/>
          </a:prstGeom>
          <a:noFill/>
        </p:spPr>
        <p:txBody>
          <a:bodyPr wrap="square" rtlCol="0">
            <a:spAutoFit/>
          </a:bodyPr>
          <a:lstStyle/>
          <a:p>
            <a:pPr algn="just"/>
            <a:r>
              <a:rPr lang="en-GB" sz="1600" dirty="0">
                <a:solidFill>
                  <a:schemeClr val="tx2"/>
                </a:solidFill>
                <a:latin typeface="Fira Sans Condensed" panose="020B0503050000020004" pitchFamily="34" charset="0"/>
              </a:rPr>
              <a:t>There exist a trend where negative sentiments align with longer text posts.</a:t>
            </a:r>
          </a:p>
        </p:txBody>
      </p:sp>
      <p:pic>
        <p:nvPicPr>
          <p:cNvPr id="8" name="Picture 7" descr="A graph of text length">
            <a:extLst>
              <a:ext uri="{FF2B5EF4-FFF2-40B4-BE49-F238E27FC236}">
                <a16:creationId xmlns:a16="http://schemas.microsoft.com/office/drawing/2014/main" id="{7F7D1F6B-825E-5DAA-4684-D291EC30B60A}"/>
              </a:ext>
            </a:extLst>
          </p:cNvPr>
          <p:cNvPicPr>
            <a:picLocks noChangeAspect="1"/>
          </p:cNvPicPr>
          <p:nvPr/>
        </p:nvPicPr>
        <p:blipFill>
          <a:blip r:embed="rId5"/>
          <a:stretch>
            <a:fillRect/>
          </a:stretch>
        </p:blipFill>
        <p:spPr>
          <a:xfrm>
            <a:off x="4980887" y="2302531"/>
            <a:ext cx="3830604" cy="2840969"/>
          </a:xfrm>
          <a:prstGeom prst="rect">
            <a:avLst/>
          </a:prstGeom>
          <a:effectLst>
            <a:softEdge rad="63500"/>
          </a:effectLst>
        </p:spPr>
      </p:pic>
      <p:pic>
        <p:nvPicPr>
          <p:cNvPr id="10" name="Picture 9" descr="A funnel chart with white and green text">
            <a:extLst>
              <a:ext uri="{FF2B5EF4-FFF2-40B4-BE49-F238E27FC236}">
                <a16:creationId xmlns:a16="http://schemas.microsoft.com/office/drawing/2014/main" id="{37088069-47D6-827D-CE52-0A2CD05C8090}"/>
              </a:ext>
            </a:extLst>
          </p:cNvPr>
          <p:cNvPicPr>
            <a:picLocks noChangeAspect="1"/>
          </p:cNvPicPr>
          <p:nvPr/>
        </p:nvPicPr>
        <p:blipFill>
          <a:blip r:embed="rId6"/>
          <a:stretch>
            <a:fillRect/>
          </a:stretch>
        </p:blipFill>
        <p:spPr>
          <a:xfrm>
            <a:off x="637135" y="2089696"/>
            <a:ext cx="2935224" cy="2968204"/>
          </a:xfrm>
          <a:prstGeom prst="rect">
            <a:avLst/>
          </a:prstGeom>
          <a:effectLst>
            <a:softEdge rad="127000"/>
          </a:effectLst>
        </p:spPr>
      </p:pic>
      <p:sp>
        <p:nvSpPr>
          <p:cNvPr id="11" name="TextBox 10">
            <a:extLst>
              <a:ext uri="{FF2B5EF4-FFF2-40B4-BE49-F238E27FC236}">
                <a16:creationId xmlns:a16="http://schemas.microsoft.com/office/drawing/2014/main" id="{040E5A76-4C98-C6B3-9448-D1F7CE0AA749}"/>
              </a:ext>
            </a:extLst>
          </p:cNvPr>
          <p:cNvSpPr txBox="1"/>
          <p:nvPr/>
        </p:nvSpPr>
        <p:spPr>
          <a:xfrm>
            <a:off x="1899614" y="4551424"/>
            <a:ext cx="668155" cy="215444"/>
          </a:xfrm>
          <a:prstGeom prst="rect">
            <a:avLst/>
          </a:prstGeom>
          <a:noFill/>
        </p:spPr>
        <p:txBody>
          <a:bodyPr wrap="square" rtlCol="0">
            <a:spAutoFit/>
          </a:bodyPr>
          <a:lstStyle/>
          <a:p>
            <a:r>
              <a:rPr lang="tr-TR" sz="800" dirty="0" err="1">
                <a:solidFill>
                  <a:schemeClr val="tx1"/>
                </a:solidFill>
              </a:rPr>
              <a:t>Positive</a:t>
            </a:r>
            <a:endParaRPr lang="en-GB" sz="800" dirty="0">
              <a:solidFill>
                <a:schemeClr val="tx1"/>
              </a:solidFill>
            </a:endParaRPr>
          </a:p>
        </p:txBody>
      </p:sp>
    </p:spTree>
    <p:extLst>
      <p:ext uri="{BB962C8B-B14F-4D97-AF65-F5344CB8AC3E}">
        <p14:creationId xmlns:p14="http://schemas.microsoft.com/office/powerpoint/2010/main" val="266387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234586"/>
            <a:ext cx="3695339" cy="830997"/>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Chart shows average sentiment on various topics and provides insight into sentiment differences by topic.</a:t>
            </a:r>
            <a:endParaRPr lang="en-US" sz="1800" dirty="0">
              <a:solidFill>
                <a:schemeClr val="accent4"/>
              </a:solidFill>
              <a:latin typeface="Fira Sans Condensed" panose="020B0503050000020004" pitchFamily="34" charset="0"/>
            </a:endParaRPr>
          </a:p>
        </p:txBody>
      </p:sp>
      <p:pic>
        <p:nvPicPr>
          <p:cNvPr id="6" name="Picture 5">
            <a:extLst>
              <a:ext uri="{FF2B5EF4-FFF2-40B4-BE49-F238E27FC236}">
                <a16:creationId xmlns:a16="http://schemas.microsoft.com/office/drawing/2014/main" id="{3F01BD79-463D-8E1E-133B-6F54978CFA4F}"/>
              </a:ext>
            </a:extLst>
          </p:cNvPr>
          <p:cNvPicPr>
            <a:picLocks noChangeAspect="1"/>
          </p:cNvPicPr>
          <p:nvPr/>
        </p:nvPicPr>
        <p:blipFill>
          <a:blip r:embed="rId5"/>
          <a:stretch>
            <a:fillRect/>
          </a:stretch>
        </p:blipFill>
        <p:spPr>
          <a:xfrm>
            <a:off x="4676711" y="1234586"/>
            <a:ext cx="3953665" cy="3244033"/>
          </a:xfrm>
          <a:prstGeom prst="rect">
            <a:avLst/>
          </a:prstGeom>
          <a:effectLst>
            <a:softEdge rad="63500"/>
          </a:effectLst>
        </p:spPr>
      </p:pic>
    </p:spTree>
    <p:extLst>
      <p:ext uri="{BB962C8B-B14F-4D97-AF65-F5344CB8AC3E}">
        <p14:creationId xmlns:p14="http://schemas.microsoft.com/office/powerpoint/2010/main" val="193662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Topic</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048" y="1174402"/>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82853" y="1174402"/>
            <a:ext cx="4864912" cy="584775"/>
          </a:xfrm>
          <a:prstGeom prst="rect">
            <a:avLst/>
          </a:prstGeom>
          <a:noFill/>
        </p:spPr>
        <p:txBody>
          <a:bodyPr wrap="square" rtlCol="0">
            <a:spAutoFit/>
          </a:bodyPr>
          <a:lstStyle/>
          <a:p>
            <a:pPr algn="just"/>
            <a:r>
              <a:rPr lang="en-US" sz="1600" dirty="0">
                <a:solidFill>
                  <a:schemeClr val="tx2"/>
                </a:solidFill>
                <a:latin typeface="Fira Sans Condensed" panose="020B0503050000020004" pitchFamily="34" charset="0"/>
              </a:rPr>
              <a:t>The dataset includes tweet topic annotations for classification and analysis.</a:t>
            </a:r>
            <a:endParaRPr lang="en-US" sz="1800" dirty="0">
              <a:solidFill>
                <a:schemeClr val="accent4"/>
              </a:solidFill>
              <a:latin typeface="Fira Sans Condensed" panose="020B0503050000020004" pitchFamily="34" charset="0"/>
            </a:endParaRPr>
          </a:p>
        </p:txBody>
      </p:sp>
      <p:pic>
        <p:nvPicPr>
          <p:cNvPr id="6" name="Picture 5" descr="A graph of a problem">
            <a:extLst>
              <a:ext uri="{FF2B5EF4-FFF2-40B4-BE49-F238E27FC236}">
                <a16:creationId xmlns:a16="http://schemas.microsoft.com/office/drawing/2014/main" id="{CEB9938E-6718-A6AF-6182-03B802613C3E}"/>
              </a:ext>
            </a:extLst>
          </p:cNvPr>
          <p:cNvPicPr>
            <a:picLocks noChangeAspect="1"/>
          </p:cNvPicPr>
          <p:nvPr/>
        </p:nvPicPr>
        <p:blipFill>
          <a:blip r:embed="rId5"/>
          <a:stretch>
            <a:fillRect/>
          </a:stretch>
        </p:blipFill>
        <p:spPr>
          <a:xfrm>
            <a:off x="525048" y="211750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57D41035-FCC8-A176-07F1-A929F8BF63EB}"/>
              </a:ext>
            </a:extLst>
          </p:cNvPr>
          <p:cNvPicPr>
            <a:picLocks noChangeAspect="1"/>
          </p:cNvPicPr>
          <p:nvPr/>
        </p:nvPicPr>
        <p:blipFill rotWithShape="1">
          <a:blip r:embed="rId5"/>
          <a:srcRect r="60088"/>
          <a:stretch/>
        </p:blipFill>
        <p:spPr>
          <a:xfrm>
            <a:off x="5517852" y="890547"/>
            <a:ext cx="3004633" cy="3719792"/>
          </a:xfrm>
          <a:prstGeom prst="flowChartConnector">
            <a:avLst/>
          </a:prstGeom>
          <a:effectLst>
            <a:softEdge rad="127000"/>
          </a:effectLst>
        </p:spPr>
      </p:pic>
      <p:cxnSp>
        <p:nvCxnSpPr>
          <p:cNvPr id="13" name="Straight Connector 12">
            <a:extLst>
              <a:ext uri="{FF2B5EF4-FFF2-40B4-BE49-F238E27FC236}">
                <a16:creationId xmlns:a16="http://schemas.microsoft.com/office/drawing/2014/main" id="{41963388-3ADD-FF66-BF16-D1CA54D11E05}"/>
              </a:ext>
            </a:extLst>
          </p:cNvPr>
          <p:cNvCxnSpPr>
            <a:cxnSpLocks/>
            <a:endCxn id="9" idx="0"/>
          </p:cNvCxnSpPr>
          <p:nvPr/>
        </p:nvCxnSpPr>
        <p:spPr>
          <a:xfrm flipV="1">
            <a:off x="1076715" y="890547"/>
            <a:ext cx="5943454" cy="2377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63568B-9CD9-0E7D-51D7-2ECE9988202A}"/>
              </a:ext>
            </a:extLst>
          </p:cNvPr>
          <p:cNvCxnSpPr>
            <a:cxnSpLocks/>
            <a:endCxn id="9" idx="4"/>
          </p:cNvCxnSpPr>
          <p:nvPr/>
        </p:nvCxnSpPr>
        <p:spPr>
          <a:xfrm>
            <a:off x="1076715" y="3267987"/>
            <a:ext cx="5943454" cy="13423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4997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3827</TotalTime>
  <Words>1870</Words>
  <Application>Microsoft Office PowerPoint</Application>
  <PresentationFormat>On-screen Show (16:9)</PresentationFormat>
  <Paragraphs>188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Fira Sans Condensed</vt:lpstr>
      <vt:lpstr>Rajdhani</vt:lpstr>
      <vt:lpstr>Fira Sans Condensed Light</vt:lpstr>
      <vt:lpstr>AI Tech Agency Infographics by Slidesgo</vt:lpstr>
      <vt:lpstr>The Fine Tuners</vt:lpstr>
      <vt:lpstr>Table of Content</vt:lpstr>
      <vt:lpstr>Introduction</vt:lpstr>
      <vt:lpstr>Data Understanding Data Structure</vt:lpstr>
      <vt:lpstr>Data Understanding Column Analysis</vt:lpstr>
      <vt:lpstr>Data Understanding Time</vt:lpstr>
      <vt:lpstr>Data Understanding Sentiment</vt:lpstr>
      <vt:lpstr>Data Understanding Sentiment</vt:lpstr>
      <vt:lpstr>Data Understanding Topic</vt:lpstr>
      <vt:lpstr>Data Understanding Text</vt:lpstr>
      <vt:lpstr>Data Understanding Author ID</vt:lpstr>
      <vt:lpstr>Data Understanding Missing Values</vt:lpstr>
      <vt:lpstr>Data Understanding Duplicates &amp; Outliers</vt:lpstr>
      <vt:lpstr>Data Preparation Launching Data Preparation   </vt:lpstr>
      <vt:lpstr>Data Preparation ETL Process Enhancements at a Glance  </vt:lpstr>
      <vt:lpstr>Data Preparation ETL Process Enhancements at a Glance  </vt:lpstr>
      <vt:lpstr>Data Preparation Before and After ETL  </vt:lpstr>
      <vt:lpstr>Data Preparation Before and After ETL  </vt:lpstr>
      <vt:lpstr>Summary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Fine Tuners</dc:title>
  <dc:creator>Ecem Günhar Akuras</dc:creator>
  <cp:lastModifiedBy>Mehmet Cem Akuras</cp:lastModifiedBy>
  <cp:revision>64</cp:revision>
  <dcterms:modified xsi:type="dcterms:W3CDTF">2023-11-13T23:30:09Z</dcterms:modified>
</cp:coreProperties>
</file>